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media/image4.jpg" ContentType="image/jpeg"/>
  <Override PartName="/ppt/media/image5.jpg" ContentType="image/jpe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471" r:id="rId8"/>
    <p:sldId id="261" r:id="rId9"/>
    <p:sldId id="463" r:id="rId10"/>
    <p:sldId id="262" r:id="rId11"/>
    <p:sldId id="465" r:id="rId12"/>
    <p:sldId id="263" r:id="rId13"/>
    <p:sldId id="467" r:id="rId14"/>
    <p:sldId id="264" r:id="rId15"/>
    <p:sldId id="466" r:id="rId16"/>
    <p:sldId id="265" r:id="rId17"/>
    <p:sldId id="468" r:id="rId18"/>
    <p:sldId id="266" r:id="rId19"/>
    <p:sldId id="469" r:id="rId20"/>
    <p:sldId id="267" r:id="rId21"/>
    <p:sldId id="268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C093E-8857-4AF5-AB4A-62F88E054DEF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BD338-BED2-42D0-9E1D-AB578CDCA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BD338-BED2-42D0-9E1D-AB578CDCAD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6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6"/>
            <a:ext cx="5551186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Customer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2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Purple Tile"/>
          <p:cNvGrpSpPr/>
          <p:nvPr userDrawn="1"/>
        </p:nvGrpSpPr>
        <p:grpSpPr>
          <a:xfrm>
            <a:off x="1017878" y="3187136"/>
            <a:ext cx="2827988" cy="2827252"/>
            <a:chOff x="1022073" y="-1624298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022073" y="-1624298"/>
              <a:ext cx="2827252" cy="282725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537798" y="-867430"/>
              <a:ext cx="1792288" cy="1501775"/>
            </a:xfrm>
            <a:custGeom>
              <a:avLst/>
              <a:gdLst>
                <a:gd name="T0" fmla="*/ 184 w 223"/>
                <a:gd name="T1" fmla="*/ 187 h 187"/>
                <a:gd name="T2" fmla="*/ 181 w 223"/>
                <a:gd name="T3" fmla="*/ 186 h 187"/>
                <a:gd name="T4" fmla="*/ 146 w 223"/>
                <a:gd name="T5" fmla="*/ 151 h 187"/>
                <a:gd name="T6" fmla="*/ 40 w 223"/>
                <a:gd name="T7" fmla="*/ 151 h 187"/>
                <a:gd name="T8" fmla="*/ 0 w 223"/>
                <a:gd name="T9" fmla="*/ 111 h 187"/>
                <a:gd name="T10" fmla="*/ 0 w 223"/>
                <a:gd name="T11" fmla="*/ 40 h 187"/>
                <a:gd name="T12" fmla="*/ 40 w 223"/>
                <a:gd name="T13" fmla="*/ 0 h 187"/>
                <a:gd name="T14" fmla="*/ 183 w 223"/>
                <a:gd name="T15" fmla="*/ 0 h 187"/>
                <a:gd name="T16" fmla="*/ 223 w 223"/>
                <a:gd name="T17" fmla="*/ 40 h 187"/>
                <a:gd name="T18" fmla="*/ 223 w 223"/>
                <a:gd name="T19" fmla="*/ 111 h 187"/>
                <a:gd name="T20" fmla="*/ 188 w 223"/>
                <a:gd name="T21" fmla="*/ 150 h 187"/>
                <a:gd name="T22" fmla="*/ 188 w 223"/>
                <a:gd name="T23" fmla="*/ 183 h 187"/>
                <a:gd name="T24" fmla="*/ 185 w 223"/>
                <a:gd name="T25" fmla="*/ 187 h 187"/>
                <a:gd name="T26" fmla="*/ 184 w 223"/>
                <a:gd name="T27" fmla="*/ 187 h 187"/>
                <a:gd name="T28" fmla="*/ 40 w 223"/>
                <a:gd name="T29" fmla="*/ 8 h 187"/>
                <a:gd name="T30" fmla="*/ 8 w 223"/>
                <a:gd name="T31" fmla="*/ 40 h 187"/>
                <a:gd name="T32" fmla="*/ 8 w 223"/>
                <a:gd name="T33" fmla="*/ 111 h 187"/>
                <a:gd name="T34" fmla="*/ 40 w 223"/>
                <a:gd name="T35" fmla="*/ 143 h 187"/>
                <a:gd name="T36" fmla="*/ 148 w 223"/>
                <a:gd name="T37" fmla="*/ 143 h 187"/>
                <a:gd name="T38" fmla="*/ 151 w 223"/>
                <a:gd name="T39" fmla="*/ 144 h 187"/>
                <a:gd name="T40" fmla="*/ 180 w 223"/>
                <a:gd name="T41" fmla="*/ 173 h 187"/>
                <a:gd name="T42" fmla="*/ 180 w 223"/>
                <a:gd name="T43" fmla="*/ 147 h 187"/>
                <a:gd name="T44" fmla="*/ 184 w 223"/>
                <a:gd name="T45" fmla="*/ 143 h 187"/>
                <a:gd name="T46" fmla="*/ 215 w 223"/>
                <a:gd name="T47" fmla="*/ 111 h 187"/>
                <a:gd name="T48" fmla="*/ 215 w 223"/>
                <a:gd name="T49" fmla="*/ 40 h 187"/>
                <a:gd name="T50" fmla="*/ 183 w 223"/>
                <a:gd name="T51" fmla="*/ 8 h 187"/>
                <a:gd name="T52" fmla="*/ 40 w 223"/>
                <a:gd name="T53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187">
                  <a:moveTo>
                    <a:pt x="184" y="187"/>
                  </a:moveTo>
                  <a:cubicBezTo>
                    <a:pt x="183" y="187"/>
                    <a:pt x="182" y="187"/>
                    <a:pt x="181" y="186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18" y="151"/>
                    <a:pt x="0" y="133"/>
                    <a:pt x="0" y="1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23" y="18"/>
                    <a:pt x="223" y="40"/>
                  </a:cubicBezTo>
                  <a:cubicBezTo>
                    <a:pt x="223" y="111"/>
                    <a:pt x="223" y="111"/>
                    <a:pt x="223" y="111"/>
                  </a:cubicBezTo>
                  <a:cubicBezTo>
                    <a:pt x="223" y="132"/>
                    <a:pt x="208" y="148"/>
                    <a:pt x="188" y="15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88" y="185"/>
                    <a:pt x="187" y="186"/>
                    <a:pt x="185" y="187"/>
                  </a:cubicBezTo>
                  <a:cubicBezTo>
                    <a:pt x="185" y="187"/>
                    <a:pt x="184" y="187"/>
                    <a:pt x="184" y="187"/>
                  </a:cubicBezTo>
                  <a:moveTo>
                    <a:pt x="40" y="8"/>
                  </a:moveTo>
                  <a:cubicBezTo>
                    <a:pt x="22" y="8"/>
                    <a:pt x="8" y="23"/>
                    <a:pt x="8" y="4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28"/>
                    <a:pt x="22" y="143"/>
                    <a:pt x="40" y="143"/>
                  </a:cubicBezTo>
                  <a:cubicBezTo>
                    <a:pt x="148" y="143"/>
                    <a:pt x="148" y="143"/>
                    <a:pt x="148" y="143"/>
                  </a:cubicBezTo>
                  <a:cubicBezTo>
                    <a:pt x="149" y="143"/>
                    <a:pt x="150" y="143"/>
                    <a:pt x="151" y="144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0" y="144"/>
                    <a:pt x="182" y="143"/>
                    <a:pt x="184" y="143"/>
                  </a:cubicBezTo>
                  <a:cubicBezTo>
                    <a:pt x="201" y="143"/>
                    <a:pt x="215" y="129"/>
                    <a:pt x="215" y="111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23"/>
                    <a:pt x="200" y="8"/>
                    <a:pt x="183" y="8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22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ouncement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6"/>
            <a:ext cx="5551186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Announcement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3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Orange Tile"/>
          <p:cNvGrpSpPr/>
          <p:nvPr userDrawn="1"/>
        </p:nvGrpSpPr>
        <p:grpSpPr>
          <a:xfrm>
            <a:off x="1016122" y="3187483"/>
            <a:ext cx="2827988" cy="2827252"/>
            <a:chOff x="1351800" y="-1084759"/>
            <a:chExt cx="2827252" cy="282725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51800" y="-1084759"/>
              <a:ext cx="2827252" cy="282725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005011" y="-436308"/>
              <a:ext cx="1522413" cy="1530350"/>
            </a:xfrm>
            <a:custGeom>
              <a:avLst/>
              <a:gdLst>
                <a:gd name="T0" fmla="*/ 6 w 187"/>
                <a:gd name="T1" fmla="*/ 188 h 188"/>
                <a:gd name="T2" fmla="*/ 129 w 187"/>
                <a:gd name="T3" fmla="*/ 64 h 188"/>
                <a:gd name="T4" fmla="*/ 180 w 187"/>
                <a:gd name="T5" fmla="*/ 115 h 188"/>
                <a:gd name="T6" fmla="*/ 185 w 187"/>
                <a:gd name="T7" fmla="*/ 116 h 188"/>
                <a:gd name="T8" fmla="*/ 187 w 187"/>
                <a:gd name="T9" fmla="*/ 112 h 188"/>
                <a:gd name="T10" fmla="*/ 187 w 187"/>
                <a:gd name="T11" fmla="*/ 4 h 188"/>
                <a:gd name="T12" fmla="*/ 183 w 187"/>
                <a:gd name="T13" fmla="*/ 0 h 188"/>
                <a:gd name="T14" fmla="*/ 75 w 187"/>
                <a:gd name="T15" fmla="*/ 0 h 188"/>
                <a:gd name="T16" fmla="*/ 71 w 187"/>
                <a:gd name="T17" fmla="*/ 3 h 188"/>
                <a:gd name="T18" fmla="*/ 71 w 187"/>
                <a:gd name="T19" fmla="*/ 4 h 188"/>
                <a:gd name="T20" fmla="*/ 72 w 187"/>
                <a:gd name="T21" fmla="*/ 7 h 188"/>
                <a:gd name="T22" fmla="*/ 123 w 187"/>
                <a:gd name="T23" fmla="*/ 58 h 188"/>
                <a:gd name="T24" fmla="*/ 0 w 187"/>
                <a:gd name="T25" fmla="*/ 182 h 188"/>
                <a:gd name="T26" fmla="*/ 6 w 187"/>
                <a:gd name="T27" fmla="*/ 188 h 188"/>
                <a:gd name="T28" fmla="*/ 179 w 187"/>
                <a:gd name="T29" fmla="*/ 8 h 188"/>
                <a:gd name="T30" fmla="*/ 179 w 187"/>
                <a:gd name="T31" fmla="*/ 103 h 188"/>
                <a:gd name="T32" fmla="*/ 85 w 187"/>
                <a:gd name="T33" fmla="*/ 8 h 188"/>
                <a:gd name="T34" fmla="*/ 179 w 187"/>
                <a:gd name="T3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188">
                  <a:moveTo>
                    <a:pt x="6" y="188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81" y="116"/>
                    <a:pt x="183" y="117"/>
                    <a:pt x="185" y="116"/>
                  </a:cubicBezTo>
                  <a:cubicBezTo>
                    <a:pt x="186" y="116"/>
                    <a:pt x="187" y="114"/>
                    <a:pt x="187" y="112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2"/>
                    <a:pt x="185" y="0"/>
                    <a:pt x="1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2" y="1"/>
                    <a:pt x="71" y="3"/>
                  </a:cubicBezTo>
                  <a:cubicBezTo>
                    <a:pt x="71" y="3"/>
                    <a:pt x="71" y="4"/>
                    <a:pt x="71" y="4"/>
                  </a:cubicBezTo>
                  <a:cubicBezTo>
                    <a:pt x="71" y="6"/>
                    <a:pt x="71" y="7"/>
                    <a:pt x="72" y="7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0" y="182"/>
                    <a:pt x="0" y="182"/>
                    <a:pt x="0" y="182"/>
                  </a:cubicBezTo>
                  <a:lnTo>
                    <a:pt x="6" y="188"/>
                  </a:lnTo>
                  <a:close/>
                  <a:moveTo>
                    <a:pt x="179" y="8"/>
                  </a:moveTo>
                  <a:cubicBezTo>
                    <a:pt x="179" y="103"/>
                    <a:pt x="179" y="103"/>
                    <a:pt x="179" y="103"/>
                  </a:cubicBezTo>
                  <a:cubicBezTo>
                    <a:pt x="85" y="8"/>
                    <a:pt x="85" y="8"/>
                    <a:pt x="85" y="8"/>
                  </a:cubicBezTo>
                  <a:lnTo>
                    <a:pt x="179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199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c.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6"/>
            <a:ext cx="5551186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4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Teal Tile"/>
          <p:cNvGrpSpPr/>
          <p:nvPr userDrawn="1"/>
        </p:nvGrpSpPr>
        <p:grpSpPr>
          <a:xfrm>
            <a:off x="1016121" y="3187136"/>
            <a:ext cx="2827988" cy="2827252"/>
            <a:chOff x="823093" y="-1413626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823093" y="-1413626"/>
              <a:ext cx="2827252" cy="282725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397725" y="-232569"/>
              <a:ext cx="1677988" cy="465138"/>
            </a:xfrm>
            <a:custGeom>
              <a:avLst/>
              <a:gdLst>
                <a:gd name="T0" fmla="*/ 0 w 209"/>
                <a:gd name="T1" fmla="*/ 25 h 58"/>
                <a:gd name="T2" fmla="*/ 20 w 209"/>
                <a:gd name="T3" fmla="*/ 25 h 58"/>
                <a:gd name="T4" fmla="*/ 20 w 209"/>
                <a:gd name="T5" fmla="*/ 33 h 58"/>
                <a:gd name="T6" fmla="*/ 0 w 209"/>
                <a:gd name="T7" fmla="*/ 33 h 58"/>
                <a:gd name="T8" fmla="*/ 0 w 209"/>
                <a:gd name="T9" fmla="*/ 25 h 58"/>
                <a:gd name="T10" fmla="*/ 40 w 209"/>
                <a:gd name="T11" fmla="*/ 33 h 58"/>
                <a:gd name="T12" fmla="*/ 60 w 209"/>
                <a:gd name="T13" fmla="*/ 33 h 58"/>
                <a:gd name="T14" fmla="*/ 60 w 209"/>
                <a:gd name="T15" fmla="*/ 25 h 58"/>
                <a:gd name="T16" fmla="*/ 40 w 209"/>
                <a:gd name="T17" fmla="*/ 25 h 58"/>
                <a:gd name="T18" fmla="*/ 40 w 209"/>
                <a:gd name="T19" fmla="*/ 33 h 58"/>
                <a:gd name="T20" fmla="*/ 120 w 209"/>
                <a:gd name="T21" fmla="*/ 33 h 58"/>
                <a:gd name="T22" fmla="*/ 140 w 209"/>
                <a:gd name="T23" fmla="*/ 33 h 58"/>
                <a:gd name="T24" fmla="*/ 140 w 209"/>
                <a:gd name="T25" fmla="*/ 25 h 58"/>
                <a:gd name="T26" fmla="*/ 120 w 209"/>
                <a:gd name="T27" fmla="*/ 25 h 58"/>
                <a:gd name="T28" fmla="*/ 120 w 209"/>
                <a:gd name="T29" fmla="*/ 33 h 58"/>
                <a:gd name="T30" fmla="*/ 80 w 209"/>
                <a:gd name="T31" fmla="*/ 33 h 58"/>
                <a:gd name="T32" fmla="*/ 100 w 209"/>
                <a:gd name="T33" fmla="*/ 33 h 58"/>
                <a:gd name="T34" fmla="*/ 100 w 209"/>
                <a:gd name="T35" fmla="*/ 25 h 58"/>
                <a:gd name="T36" fmla="*/ 80 w 209"/>
                <a:gd name="T37" fmla="*/ 25 h 58"/>
                <a:gd name="T38" fmla="*/ 80 w 209"/>
                <a:gd name="T39" fmla="*/ 33 h 58"/>
                <a:gd name="T40" fmla="*/ 207 w 209"/>
                <a:gd name="T41" fmla="*/ 26 h 58"/>
                <a:gd name="T42" fmla="*/ 181 w 209"/>
                <a:gd name="T43" fmla="*/ 0 h 58"/>
                <a:gd name="T44" fmla="*/ 175 w 209"/>
                <a:gd name="T45" fmla="*/ 6 h 58"/>
                <a:gd name="T46" fmla="*/ 195 w 209"/>
                <a:gd name="T47" fmla="*/ 25 h 58"/>
                <a:gd name="T48" fmla="*/ 160 w 209"/>
                <a:gd name="T49" fmla="*/ 25 h 58"/>
                <a:gd name="T50" fmla="*/ 160 w 209"/>
                <a:gd name="T51" fmla="*/ 33 h 58"/>
                <a:gd name="T52" fmla="*/ 195 w 209"/>
                <a:gd name="T53" fmla="*/ 33 h 58"/>
                <a:gd name="T54" fmla="*/ 175 w 209"/>
                <a:gd name="T55" fmla="*/ 52 h 58"/>
                <a:gd name="T56" fmla="*/ 181 w 209"/>
                <a:gd name="T57" fmla="*/ 58 h 58"/>
                <a:gd name="T58" fmla="*/ 207 w 209"/>
                <a:gd name="T59" fmla="*/ 32 h 58"/>
                <a:gd name="T60" fmla="*/ 207 w 209"/>
                <a:gd name="T61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58">
                  <a:moveTo>
                    <a:pt x="0" y="25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25"/>
                  </a:lnTo>
                  <a:close/>
                  <a:moveTo>
                    <a:pt x="40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0" y="33"/>
                  </a:lnTo>
                  <a:close/>
                  <a:moveTo>
                    <a:pt x="12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120" y="33"/>
                  </a:lnTo>
                  <a:close/>
                  <a:moveTo>
                    <a:pt x="8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80" y="33"/>
                  </a:lnTo>
                  <a:close/>
                  <a:moveTo>
                    <a:pt x="207" y="26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9" y="30"/>
                    <a:pt x="209" y="28"/>
                    <a:pt x="20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140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0"/>
            <a:ext cx="5487829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0"/>
            <a:ext cx="5487829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5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133600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5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01"/>
            <a:ext cx="5487829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4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S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8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2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62" tIns="38082" rIns="76162" bIns="38082" numCol="1" rtlCol="0" anchor="ctr" anchorCtr="0" compatLnSpc="1">
            <a:prstTxWarp prst="textNoShape">
              <a:avLst/>
            </a:prstTxWarp>
          </a:bodyPr>
          <a:lstStyle/>
          <a:p>
            <a:pPr algn="ctr" defTabSz="761412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62" tIns="38082" rIns="76162" bIns="38082" numCol="1" rtlCol="0" anchor="ctr" anchorCtr="0" compatLnSpc="1">
            <a:prstTxWarp prst="textNoShape">
              <a:avLst/>
            </a:prstTxWarp>
          </a:bodyPr>
          <a:lstStyle/>
          <a:p>
            <a:pPr algn="ctr" defTabSz="761412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10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9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9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8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2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5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5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3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9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0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7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32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0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4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1" y="436564"/>
            <a:ext cx="10964333" cy="6093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1351" y="1198565"/>
            <a:ext cx="10964333" cy="20005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05884" y="6267452"/>
            <a:ext cx="567267" cy="365125"/>
          </a:xfrm>
          <a:prstGeom prst="rect">
            <a:avLst/>
          </a:prstGeom>
        </p:spPr>
        <p:txBody>
          <a:bodyPr lIns="108821" tIns="54411" rIns="108821" bIns="54411"/>
          <a:lstStyle>
            <a:lvl1pPr algn="ctr" defTabSz="1088169" fontAlgn="auto">
              <a:spcBef>
                <a:spcPts val="0"/>
              </a:spcBef>
              <a:spcAft>
                <a:spcPts val="0"/>
              </a:spcAft>
              <a:defRPr lang="en-US" sz="1200">
                <a:solidFill>
                  <a:srgbClr val="595959">
                    <a:alpha val="99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fld id="{D0EEB48A-7300-4FC8-B9DA-3E8A7B4DD483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6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2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4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2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7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Fuschia Tile"/>
          <p:cNvGrpSpPr/>
          <p:nvPr userDrawn="1"/>
        </p:nvGrpSpPr>
        <p:grpSpPr>
          <a:xfrm>
            <a:off x="1016772" y="3185266"/>
            <a:ext cx="1326225" cy="1325880"/>
            <a:chOff x="1071620" y="3044261"/>
            <a:chExt cx="1325880" cy="132588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34" name="Orange Tile"/>
          <p:cNvGrpSpPr/>
          <p:nvPr userDrawn="1"/>
        </p:nvGrpSpPr>
        <p:grpSpPr>
          <a:xfrm>
            <a:off x="2514724" y="3185266"/>
            <a:ext cx="1326225" cy="1325880"/>
            <a:chOff x="2487267" y="3044261"/>
            <a:chExt cx="1325880" cy="132588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87267" y="3044261"/>
              <a:ext cx="1325880" cy="132588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774763" y="3284926"/>
              <a:ext cx="750888" cy="844550"/>
            </a:xfrm>
            <a:custGeom>
              <a:avLst/>
              <a:gdLst>
                <a:gd name="T0" fmla="*/ 15 w 200"/>
                <a:gd name="T1" fmla="*/ 0 h 225"/>
                <a:gd name="T2" fmla="*/ 11 w 200"/>
                <a:gd name="T3" fmla="*/ 17 h 225"/>
                <a:gd name="T4" fmla="*/ 11 w 200"/>
                <a:gd name="T5" fmla="*/ 35 h 225"/>
                <a:gd name="T6" fmla="*/ 0 w 200"/>
                <a:gd name="T7" fmla="*/ 55 h 225"/>
                <a:gd name="T8" fmla="*/ 11 w 200"/>
                <a:gd name="T9" fmla="*/ 75 h 225"/>
                <a:gd name="T10" fmla="*/ 11 w 200"/>
                <a:gd name="T11" fmla="*/ 94 h 225"/>
                <a:gd name="T12" fmla="*/ 0 w 200"/>
                <a:gd name="T13" fmla="*/ 114 h 225"/>
                <a:gd name="T14" fmla="*/ 11 w 200"/>
                <a:gd name="T15" fmla="*/ 134 h 225"/>
                <a:gd name="T16" fmla="*/ 11 w 200"/>
                <a:gd name="T17" fmla="*/ 153 h 225"/>
                <a:gd name="T18" fmla="*/ 0 w 200"/>
                <a:gd name="T19" fmla="*/ 173 h 225"/>
                <a:gd name="T20" fmla="*/ 11 w 200"/>
                <a:gd name="T21" fmla="*/ 193 h 225"/>
                <a:gd name="T22" fmla="*/ 11 w 200"/>
                <a:gd name="T23" fmla="*/ 211 h 225"/>
                <a:gd name="T24" fmla="*/ 15 w 200"/>
                <a:gd name="T25" fmla="*/ 225 h 225"/>
                <a:gd name="T26" fmla="*/ 200 w 200"/>
                <a:gd name="T27" fmla="*/ 185 h 225"/>
                <a:gd name="T28" fmla="*/ 160 w 200"/>
                <a:gd name="T29" fmla="*/ 0 h 225"/>
                <a:gd name="T30" fmla="*/ 11 w 200"/>
                <a:gd name="T31" fmla="*/ 25 h 225"/>
                <a:gd name="T32" fmla="*/ 8 w 200"/>
                <a:gd name="T33" fmla="*/ 26 h 225"/>
                <a:gd name="T34" fmla="*/ 11 w 200"/>
                <a:gd name="T35" fmla="*/ 54 h 225"/>
                <a:gd name="T36" fmla="*/ 8 w 200"/>
                <a:gd name="T37" fmla="*/ 55 h 225"/>
                <a:gd name="T38" fmla="*/ 11 w 200"/>
                <a:gd name="T39" fmla="*/ 83 h 225"/>
                <a:gd name="T40" fmla="*/ 8 w 200"/>
                <a:gd name="T41" fmla="*/ 85 h 225"/>
                <a:gd name="T42" fmla="*/ 11 w 200"/>
                <a:gd name="T43" fmla="*/ 113 h 225"/>
                <a:gd name="T44" fmla="*/ 8 w 200"/>
                <a:gd name="T45" fmla="*/ 114 h 225"/>
                <a:gd name="T46" fmla="*/ 11 w 200"/>
                <a:gd name="T47" fmla="*/ 142 h 225"/>
                <a:gd name="T48" fmla="*/ 8 w 200"/>
                <a:gd name="T49" fmla="*/ 143 h 225"/>
                <a:gd name="T50" fmla="*/ 11 w 200"/>
                <a:gd name="T51" fmla="*/ 171 h 225"/>
                <a:gd name="T52" fmla="*/ 8 w 200"/>
                <a:gd name="T53" fmla="*/ 173 h 225"/>
                <a:gd name="T54" fmla="*/ 11 w 200"/>
                <a:gd name="T55" fmla="*/ 201 h 225"/>
                <a:gd name="T56" fmla="*/ 8 w 200"/>
                <a:gd name="T57" fmla="*/ 202 h 225"/>
                <a:gd name="T58" fmla="*/ 160 w 200"/>
                <a:gd name="T59" fmla="*/ 217 h 225"/>
                <a:gd name="T60" fmla="*/ 19 w 200"/>
                <a:gd name="T61" fmla="*/ 201 h 225"/>
                <a:gd name="T62" fmla="*/ 21 w 200"/>
                <a:gd name="T63" fmla="*/ 205 h 225"/>
                <a:gd name="T64" fmla="*/ 27 w 200"/>
                <a:gd name="T65" fmla="*/ 198 h 225"/>
                <a:gd name="T66" fmla="*/ 19 w 200"/>
                <a:gd name="T67" fmla="*/ 172 h 225"/>
                <a:gd name="T68" fmla="*/ 21 w 200"/>
                <a:gd name="T69" fmla="*/ 175 h 225"/>
                <a:gd name="T70" fmla="*/ 27 w 200"/>
                <a:gd name="T71" fmla="*/ 168 h 225"/>
                <a:gd name="T72" fmla="*/ 19 w 200"/>
                <a:gd name="T73" fmla="*/ 142 h 225"/>
                <a:gd name="T74" fmla="*/ 21 w 200"/>
                <a:gd name="T75" fmla="*/ 146 h 225"/>
                <a:gd name="T76" fmla="*/ 27 w 200"/>
                <a:gd name="T77" fmla="*/ 139 h 225"/>
                <a:gd name="T78" fmla="*/ 19 w 200"/>
                <a:gd name="T79" fmla="*/ 113 h 225"/>
                <a:gd name="T80" fmla="*/ 21 w 200"/>
                <a:gd name="T81" fmla="*/ 117 h 225"/>
                <a:gd name="T82" fmla="*/ 27 w 200"/>
                <a:gd name="T83" fmla="*/ 110 h 225"/>
                <a:gd name="T84" fmla="*/ 19 w 200"/>
                <a:gd name="T85" fmla="*/ 83 h 225"/>
                <a:gd name="T86" fmla="*/ 21 w 200"/>
                <a:gd name="T87" fmla="*/ 87 h 225"/>
                <a:gd name="T88" fmla="*/ 27 w 200"/>
                <a:gd name="T89" fmla="*/ 80 h 225"/>
                <a:gd name="T90" fmla="*/ 19 w 200"/>
                <a:gd name="T91" fmla="*/ 54 h 225"/>
                <a:gd name="T92" fmla="*/ 21 w 200"/>
                <a:gd name="T93" fmla="*/ 58 h 225"/>
                <a:gd name="T94" fmla="*/ 27 w 200"/>
                <a:gd name="T95" fmla="*/ 51 h 225"/>
                <a:gd name="T96" fmla="*/ 19 w 200"/>
                <a:gd name="T97" fmla="*/ 25 h 225"/>
                <a:gd name="T98" fmla="*/ 21 w 200"/>
                <a:gd name="T99" fmla="*/ 29 h 225"/>
                <a:gd name="T100" fmla="*/ 27 w 200"/>
                <a:gd name="T101" fmla="*/ 22 h 225"/>
                <a:gd name="T102" fmla="*/ 19 w 200"/>
                <a:gd name="T103" fmla="*/ 8 h 225"/>
                <a:gd name="T104" fmla="*/ 192 w 200"/>
                <a:gd name="T105" fmla="*/ 4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25">
                  <a:moveTo>
                    <a:pt x="16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4" y="18"/>
                    <a:pt x="0" y="21"/>
                    <a:pt x="0" y="26"/>
                  </a:cubicBezTo>
                  <a:cubicBezTo>
                    <a:pt x="0" y="30"/>
                    <a:pt x="4" y="34"/>
                    <a:pt x="11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7"/>
                    <a:pt x="0" y="51"/>
                    <a:pt x="0" y="55"/>
                  </a:cubicBezTo>
                  <a:cubicBezTo>
                    <a:pt x="0" y="60"/>
                    <a:pt x="4" y="63"/>
                    <a:pt x="11" y="6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4" y="76"/>
                    <a:pt x="0" y="80"/>
                    <a:pt x="0" y="85"/>
                  </a:cubicBezTo>
                  <a:cubicBezTo>
                    <a:pt x="0" y="89"/>
                    <a:pt x="4" y="93"/>
                    <a:pt x="11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4" y="106"/>
                    <a:pt x="0" y="109"/>
                    <a:pt x="0" y="114"/>
                  </a:cubicBezTo>
                  <a:cubicBezTo>
                    <a:pt x="0" y="119"/>
                    <a:pt x="4" y="122"/>
                    <a:pt x="11" y="12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4" y="135"/>
                    <a:pt x="0" y="139"/>
                    <a:pt x="0" y="143"/>
                  </a:cubicBezTo>
                  <a:cubicBezTo>
                    <a:pt x="0" y="148"/>
                    <a:pt x="4" y="152"/>
                    <a:pt x="11" y="15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4" y="164"/>
                    <a:pt x="0" y="168"/>
                    <a:pt x="0" y="173"/>
                  </a:cubicBezTo>
                  <a:cubicBezTo>
                    <a:pt x="0" y="177"/>
                    <a:pt x="4" y="181"/>
                    <a:pt x="11" y="182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4" y="194"/>
                    <a:pt x="0" y="197"/>
                    <a:pt x="0" y="202"/>
                  </a:cubicBezTo>
                  <a:cubicBezTo>
                    <a:pt x="0" y="207"/>
                    <a:pt x="4" y="210"/>
                    <a:pt x="11" y="211"/>
                  </a:cubicBezTo>
                  <a:cubicBezTo>
                    <a:pt x="11" y="221"/>
                    <a:pt x="11" y="221"/>
                    <a:pt x="11" y="221"/>
                  </a:cubicBezTo>
                  <a:cubicBezTo>
                    <a:pt x="11" y="223"/>
                    <a:pt x="12" y="225"/>
                    <a:pt x="15" y="225"/>
                  </a:cubicBezTo>
                  <a:cubicBezTo>
                    <a:pt x="160" y="225"/>
                    <a:pt x="160" y="225"/>
                    <a:pt x="160" y="225"/>
                  </a:cubicBezTo>
                  <a:cubicBezTo>
                    <a:pt x="182" y="225"/>
                    <a:pt x="200" y="207"/>
                    <a:pt x="200" y="185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18"/>
                    <a:pt x="182" y="0"/>
                    <a:pt x="160" y="0"/>
                  </a:cubicBezTo>
                  <a:close/>
                  <a:moveTo>
                    <a:pt x="8" y="26"/>
                  </a:moveTo>
                  <a:cubicBezTo>
                    <a:pt x="9" y="26"/>
                    <a:pt x="9" y="25"/>
                    <a:pt x="11" y="2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7"/>
                    <a:pt x="9" y="26"/>
                    <a:pt x="8" y="26"/>
                  </a:cubicBezTo>
                  <a:close/>
                  <a:moveTo>
                    <a:pt x="8" y="55"/>
                  </a:moveTo>
                  <a:cubicBezTo>
                    <a:pt x="9" y="55"/>
                    <a:pt x="9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6"/>
                    <a:pt x="9" y="56"/>
                    <a:pt x="8" y="55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1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9" y="85"/>
                    <a:pt x="9" y="85"/>
                    <a:pt x="8" y="85"/>
                  </a:cubicBezTo>
                  <a:close/>
                  <a:moveTo>
                    <a:pt x="8" y="114"/>
                  </a:moveTo>
                  <a:cubicBezTo>
                    <a:pt x="9" y="114"/>
                    <a:pt x="9" y="113"/>
                    <a:pt x="11" y="113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9" y="114"/>
                    <a:pt x="8" y="114"/>
                  </a:cubicBezTo>
                  <a:close/>
                  <a:moveTo>
                    <a:pt x="8" y="143"/>
                  </a:moveTo>
                  <a:cubicBezTo>
                    <a:pt x="9" y="143"/>
                    <a:pt x="9" y="142"/>
                    <a:pt x="11" y="142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9" y="144"/>
                    <a:pt x="9" y="144"/>
                    <a:pt x="8" y="143"/>
                  </a:cubicBezTo>
                  <a:close/>
                  <a:moveTo>
                    <a:pt x="8" y="173"/>
                  </a:moveTo>
                  <a:cubicBezTo>
                    <a:pt x="9" y="172"/>
                    <a:pt x="9" y="172"/>
                    <a:pt x="11" y="171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9" y="173"/>
                    <a:pt x="9" y="173"/>
                    <a:pt x="8" y="173"/>
                  </a:cubicBezTo>
                  <a:close/>
                  <a:moveTo>
                    <a:pt x="8" y="202"/>
                  </a:moveTo>
                  <a:cubicBezTo>
                    <a:pt x="9" y="202"/>
                    <a:pt x="9" y="201"/>
                    <a:pt x="11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3"/>
                    <a:pt x="9" y="202"/>
                    <a:pt x="8" y="202"/>
                  </a:cubicBezTo>
                  <a:close/>
                  <a:moveTo>
                    <a:pt x="192" y="185"/>
                  </a:moveTo>
                  <a:cubicBezTo>
                    <a:pt x="192" y="202"/>
                    <a:pt x="177" y="217"/>
                    <a:pt x="160" y="217"/>
                  </a:cubicBezTo>
                  <a:cubicBezTo>
                    <a:pt x="19" y="217"/>
                    <a:pt x="19" y="217"/>
                    <a:pt x="19" y="217"/>
                  </a:cubicBezTo>
                  <a:cubicBezTo>
                    <a:pt x="19" y="201"/>
                    <a:pt x="19" y="201"/>
                    <a:pt x="19" y="201"/>
                  </a:cubicBezTo>
                  <a:cubicBezTo>
                    <a:pt x="20" y="201"/>
                    <a:pt x="20" y="202"/>
                    <a:pt x="21" y="202"/>
                  </a:cubicBezTo>
                  <a:cubicBezTo>
                    <a:pt x="21" y="203"/>
                    <a:pt x="22" y="203"/>
                    <a:pt x="21" y="205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30" y="203"/>
                    <a:pt x="29" y="200"/>
                    <a:pt x="27" y="198"/>
                  </a:cubicBezTo>
                  <a:cubicBezTo>
                    <a:pt x="26" y="195"/>
                    <a:pt x="22" y="193"/>
                    <a:pt x="19" y="19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20" y="172"/>
                    <a:pt x="20" y="172"/>
                    <a:pt x="21" y="173"/>
                  </a:cubicBezTo>
                  <a:cubicBezTo>
                    <a:pt x="21" y="173"/>
                    <a:pt x="22" y="174"/>
                    <a:pt x="21" y="175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3"/>
                    <a:pt x="29" y="170"/>
                    <a:pt x="27" y="168"/>
                  </a:cubicBezTo>
                  <a:cubicBezTo>
                    <a:pt x="26" y="166"/>
                    <a:pt x="22" y="164"/>
                    <a:pt x="19" y="16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20" y="143"/>
                    <a:pt x="20" y="143"/>
                    <a:pt x="21" y="144"/>
                  </a:cubicBezTo>
                  <a:cubicBezTo>
                    <a:pt x="21" y="144"/>
                    <a:pt x="22" y="145"/>
                    <a:pt x="21" y="146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0" y="144"/>
                    <a:pt x="29" y="141"/>
                    <a:pt x="27" y="139"/>
                  </a:cubicBezTo>
                  <a:cubicBezTo>
                    <a:pt x="26" y="136"/>
                    <a:pt x="22" y="135"/>
                    <a:pt x="19" y="134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3"/>
                    <a:pt x="20" y="114"/>
                    <a:pt x="21" y="114"/>
                  </a:cubicBezTo>
                  <a:cubicBezTo>
                    <a:pt x="21" y="115"/>
                    <a:pt x="22" y="115"/>
                    <a:pt x="21" y="117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5"/>
                    <a:pt x="29" y="111"/>
                    <a:pt x="27" y="110"/>
                  </a:cubicBezTo>
                  <a:cubicBezTo>
                    <a:pt x="26" y="107"/>
                    <a:pt x="22" y="105"/>
                    <a:pt x="19" y="105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4"/>
                    <a:pt x="20" y="84"/>
                    <a:pt x="21" y="85"/>
                  </a:cubicBezTo>
                  <a:cubicBezTo>
                    <a:pt x="21" y="85"/>
                    <a:pt x="22" y="86"/>
                    <a:pt x="21" y="87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85"/>
                    <a:pt x="29" y="82"/>
                    <a:pt x="27" y="80"/>
                  </a:cubicBezTo>
                  <a:cubicBezTo>
                    <a:pt x="26" y="78"/>
                    <a:pt x="22" y="76"/>
                    <a:pt x="19" y="7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5"/>
                    <a:pt x="21" y="56"/>
                  </a:cubicBezTo>
                  <a:cubicBezTo>
                    <a:pt x="21" y="56"/>
                    <a:pt x="22" y="56"/>
                    <a:pt x="21" y="58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0" y="56"/>
                    <a:pt x="29" y="53"/>
                    <a:pt x="27" y="51"/>
                  </a:cubicBezTo>
                  <a:cubicBezTo>
                    <a:pt x="26" y="48"/>
                    <a:pt x="22" y="47"/>
                    <a:pt x="19" y="4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6"/>
                    <a:pt x="21" y="26"/>
                  </a:cubicBezTo>
                  <a:cubicBezTo>
                    <a:pt x="21" y="26"/>
                    <a:pt x="22" y="27"/>
                    <a:pt x="21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27"/>
                    <a:pt x="29" y="23"/>
                    <a:pt x="27" y="22"/>
                  </a:cubicBezTo>
                  <a:cubicBezTo>
                    <a:pt x="26" y="19"/>
                    <a:pt x="22" y="17"/>
                    <a:pt x="19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77" y="8"/>
                    <a:pt x="192" y="22"/>
                    <a:pt x="192" y="40"/>
                  </a:cubicBezTo>
                  <a:lnTo>
                    <a:pt x="192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37" name="Teal Tile"/>
          <p:cNvGrpSpPr/>
          <p:nvPr userDrawn="1"/>
        </p:nvGrpSpPr>
        <p:grpSpPr>
          <a:xfrm>
            <a:off x="1016772" y="4682828"/>
            <a:ext cx="1326225" cy="1325880"/>
            <a:chOff x="1020317" y="4686638"/>
            <a:chExt cx="1325880" cy="13258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020317" y="4686638"/>
              <a:ext cx="1325880" cy="132588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1455948" y="4930478"/>
              <a:ext cx="454618" cy="838200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5" name="Green Tile"/>
          <p:cNvGrpSpPr/>
          <p:nvPr userDrawn="1"/>
        </p:nvGrpSpPr>
        <p:grpSpPr>
          <a:xfrm>
            <a:off x="2514724" y="4682828"/>
            <a:ext cx="1326225" cy="1325880"/>
            <a:chOff x="2514069" y="4682828"/>
            <a:chExt cx="1325880" cy="1325880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514069" y="4682828"/>
              <a:ext cx="1325880" cy="13258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73"/>
            <p:cNvSpPr>
              <a:spLocks noEditPoints="1"/>
            </p:cNvSpPr>
            <p:nvPr userDrawn="1"/>
          </p:nvSpPr>
          <p:spPr bwMode="auto">
            <a:xfrm>
              <a:off x="2757463" y="5062311"/>
              <a:ext cx="839092" cy="702557"/>
            </a:xfrm>
            <a:custGeom>
              <a:avLst/>
              <a:gdLst>
                <a:gd name="T0" fmla="*/ 339 w 411"/>
                <a:gd name="T1" fmla="*/ 344 h 344"/>
                <a:gd name="T2" fmla="*/ 334 w 411"/>
                <a:gd name="T3" fmla="*/ 342 h 344"/>
                <a:gd name="T4" fmla="*/ 270 w 411"/>
                <a:gd name="T5" fmla="*/ 277 h 344"/>
                <a:gd name="T6" fmla="*/ 74 w 411"/>
                <a:gd name="T7" fmla="*/ 277 h 344"/>
                <a:gd name="T8" fmla="*/ 0 w 411"/>
                <a:gd name="T9" fmla="*/ 203 h 344"/>
                <a:gd name="T10" fmla="*/ 0 w 411"/>
                <a:gd name="T11" fmla="*/ 74 h 344"/>
                <a:gd name="T12" fmla="*/ 74 w 411"/>
                <a:gd name="T13" fmla="*/ 0 h 344"/>
                <a:gd name="T14" fmla="*/ 338 w 411"/>
                <a:gd name="T15" fmla="*/ 0 h 344"/>
                <a:gd name="T16" fmla="*/ 411 w 411"/>
                <a:gd name="T17" fmla="*/ 74 h 344"/>
                <a:gd name="T18" fmla="*/ 411 w 411"/>
                <a:gd name="T19" fmla="*/ 203 h 344"/>
                <a:gd name="T20" fmla="*/ 347 w 411"/>
                <a:gd name="T21" fmla="*/ 277 h 344"/>
                <a:gd name="T22" fmla="*/ 347 w 411"/>
                <a:gd name="T23" fmla="*/ 337 h 344"/>
                <a:gd name="T24" fmla="*/ 342 w 411"/>
                <a:gd name="T25" fmla="*/ 344 h 344"/>
                <a:gd name="T26" fmla="*/ 339 w 411"/>
                <a:gd name="T27" fmla="*/ 344 h 344"/>
                <a:gd name="T28" fmla="*/ 74 w 411"/>
                <a:gd name="T29" fmla="*/ 15 h 344"/>
                <a:gd name="T30" fmla="*/ 14 w 411"/>
                <a:gd name="T31" fmla="*/ 74 h 344"/>
                <a:gd name="T32" fmla="*/ 14 w 411"/>
                <a:gd name="T33" fmla="*/ 203 h 344"/>
                <a:gd name="T34" fmla="*/ 74 w 411"/>
                <a:gd name="T35" fmla="*/ 262 h 344"/>
                <a:gd name="T36" fmla="*/ 273 w 411"/>
                <a:gd name="T37" fmla="*/ 262 h 344"/>
                <a:gd name="T38" fmla="*/ 278 w 411"/>
                <a:gd name="T39" fmla="*/ 264 h 344"/>
                <a:gd name="T40" fmla="*/ 332 w 411"/>
                <a:gd name="T41" fmla="*/ 319 h 344"/>
                <a:gd name="T42" fmla="*/ 332 w 411"/>
                <a:gd name="T43" fmla="*/ 270 h 344"/>
                <a:gd name="T44" fmla="*/ 339 w 411"/>
                <a:gd name="T45" fmla="*/ 262 h 344"/>
                <a:gd name="T46" fmla="*/ 397 w 411"/>
                <a:gd name="T47" fmla="*/ 203 h 344"/>
                <a:gd name="T48" fmla="*/ 397 w 411"/>
                <a:gd name="T49" fmla="*/ 74 h 344"/>
                <a:gd name="T50" fmla="*/ 338 w 411"/>
                <a:gd name="T51" fmla="*/ 15 h 344"/>
                <a:gd name="T52" fmla="*/ 74 w 411"/>
                <a:gd name="T53" fmla="*/ 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1" h="344">
                  <a:moveTo>
                    <a:pt x="339" y="344"/>
                  </a:moveTo>
                  <a:cubicBezTo>
                    <a:pt x="337" y="344"/>
                    <a:pt x="336" y="343"/>
                    <a:pt x="334" y="342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74" y="277"/>
                    <a:pt x="74" y="277"/>
                    <a:pt x="74" y="277"/>
                  </a:cubicBezTo>
                  <a:cubicBezTo>
                    <a:pt x="33" y="277"/>
                    <a:pt x="0" y="244"/>
                    <a:pt x="0" y="20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78" y="0"/>
                    <a:pt x="411" y="33"/>
                    <a:pt x="411" y="74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1" y="242"/>
                    <a:pt x="384" y="273"/>
                    <a:pt x="347" y="277"/>
                  </a:cubicBezTo>
                  <a:cubicBezTo>
                    <a:pt x="347" y="337"/>
                    <a:pt x="347" y="337"/>
                    <a:pt x="347" y="337"/>
                  </a:cubicBezTo>
                  <a:cubicBezTo>
                    <a:pt x="347" y="340"/>
                    <a:pt x="345" y="342"/>
                    <a:pt x="342" y="344"/>
                  </a:cubicBezTo>
                  <a:cubicBezTo>
                    <a:pt x="341" y="344"/>
                    <a:pt x="340" y="344"/>
                    <a:pt x="339" y="344"/>
                  </a:cubicBezTo>
                  <a:close/>
                  <a:moveTo>
                    <a:pt x="74" y="15"/>
                  </a:moveTo>
                  <a:cubicBezTo>
                    <a:pt x="41" y="15"/>
                    <a:pt x="14" y="41"/>
                    <a:pt x="14" y="74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4" y="236"/>
                    <a:pt x="41" y="262"/>
                    <a:pt x="74" y="262"/>
                  </a:cubicBezTo>
                  <a:cubicBezTo>
                    <a:pt x="273" y="262"/>
                    <a:pt x="273" y="262"/>
                    <a:pt x="273" y="262"/>
                  </a:cubicBezTo>
                  <a:cubicBezTo>
                    <a:pt x="275" y="262"/>
                    <a:pt x="277" y="263"/>
                    <a:pt x="278" y="264"/>
                  </a:cubicBezTo>
                  <a:cubicBezTo>
                    <a:pt x="332" y="319"/>
                    <a:pt x="332" y="319"/>
                    <a:pt x="332" y="319"/>
                  </a:cubicBezTo>
                  <a:cubicBezTo>
                    <a:pt x="332" y="270"/>
                    <a:pt x="332" y="270"/>
                    <a:pt x="332" y="270"/>
                  </a:cubicBezTo>
                  <a:cubicBezTo>
                    <a:pt x="332" y="266"/>
                    <a:pt x="335" y="262"/>
                    <a:pt x="339" y="262"/>
                  </a:cubicBezTo>
                  <a:cubicBezTo>
                    <a:pt x="371" y="262"/>
                    <a:pt x="397" y="236"/>
                    <a:pt x="397" y="203"/>
                  </a:cubicBezTo>
                  <a:cubicBezTo>
                    <a:pt x="397" y="74"/>
                    <a:pt x="397" y="74"/>
                    <a:pt x="397" y="74"/>
                  </a:cubicBezTo>
                  <a:cubicBezTo>
                    <a:pt x="397" y="41"/>
                    <a:pt x="370" y="15"/>
                    <a:pt x="338" y="15"/>
                  </a:cubicBezTo>
                  <a:lnTo>
                    <a:pt x="74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 useBgFill="1">
        <p:nvSpPr>
          <p:cNvPr id="4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4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2542" y="3231974"/>
            <a:ext cx="6720051" cy="1232464"/>
          </a:xfrm>
        </p:spPr>
        <p:txBody>
          <a:bodyPr anchor="ctr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541" y="5029201"/>
            <a:ext cx="6872492" cy="46325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 useBgFill="1">
        <p:nvSpPr>
          <p:cNvPr id="45" name="Bottom Mask"/>
          <p:cNvSpPr/>
          <p:nvPr userDrawn="1"/>
        </p:nvSpPr>
        <p:spPr bwMode="auto">
          <a:xfrm>
            <a:off x="0" y="6010276"/>
            <a:ext cx="12192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77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3897443"/>
            <a:ext cx="12192000" cy="296055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6175" tIns="38088" rIns="76175" bIns="38088" anchor="ctr"/>
          <a:lstStyle/>
          <a:p>
            <a:pPr algn="ctr" defTabSz="761536">
              <a:defRPr/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2385" y="436417"/>
            <a:ext cx="11401220" cy="484748"/>
          </a:xfrm>
        </p:spPr>
        <p:txBody>
          <a:bodyPr/>
          <a:lstStyle>
            <a:lvl1pPr algn="l" defTabSz="9142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00" b="0" kern="1200" cap="none" spc="0" baseline="0" dirty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6" y="1198565"/>
            <a:ext cx="11401218" cy="20005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0893" indent="-380893">
              <a:buFont typeface="Arial" pitchFamily="34" charset="0"/>
              <a:buChar char="•"/>
              <a:defRPr lang="en-US" dirty="0" smtClean="0"/>
            </a:lvl1pPr>
            <a:lvl2pPr marL="661273" indent="-275090">
              <a:defRPr lang="en-US" baseline="0" dirty="0" smtClean="0"/>
            </a:lvl2pPr>
            <a:lvl3pPr>
              <a:defRPr lang="en-US" baseline="0" dirty="0" smtClean="0"/>
            </a:lvl3pPr>
            <a:lvl4pPr>
              <a:defRPr lang="en-US" baseline="0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744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86" y="436564"/>
            <a:ext cx="11401218" cy="6093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6" y="1198565"/>
            <a:ext cx="11401218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73" y="6344945"/>
            <a:ext cx="1371957" cy="4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86" y="436564"/>
            <a:ext cx="11401218" cy="6093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6" y="1198565"/>
            <a:ext cx="11401218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73" y="6344945"/>
            <a:ext cx="1371957" cy="4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86" y="436564"/>
            <a:ext cx="11401218" cy="6093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6" y="1198565"/>
            <a:ext cx="11401218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73" y="6344945"/>
            <a:ext cx="1371957" cy="4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1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4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6"/>
            <a:ext cx="5551186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Demo Tile"/>
          <p:cNvGrpSpPr/>
          <p:nvPr userDrawn="1"/>
        </p:nvGrpSpPr>
        <p:grpSpPr>
          <a:xfrm>
            <a:off x="1017878" y="3187884"/>
            <a:ext cx="2827988" cy="2827252"/>
            <a:chOff x="1022073" y="-1135906"/>
            <a:chExt cx="2827252" cy="282725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22073" y="-1135906"/>
              <a:ext cx="2827252" cy="28272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Light bulb Icon"/>
            <p:cNvSpPr>
              <a:spLocks noEditPoints="1"/>
            </p:cNvSpPr>
            <p:nvPr/>
          </p:nvSpPr>
          <p:spPr bwMode="auto">
            <a:xfrm>
              <a:off x="1945077" y="-620805"/>
              <a:ext cx="979488" cy="1797050"/>
            </a:xfrm>
            <a:custGeom>
              <a:avLst/>
              <a:gdLst>
                <a:gd name="T0" fmla="*/ 18 w 122"/>
                <a:gd name="T1" fmla="*/ 137 h 224"/>
                <a:gd name="T2" fmla="*/ 105 w 122"/>
                <a:gd name="T3" fmla="*/ 22 h 224"/>
                <a:gd name="T4" fmla="*/ 119 w 122"/>
                <a:gd name="T5" fmla="*/ 29 h 224"/>
                <a:gd name="T6" fmla="*/ 119 w 122"/>
                <a:gd name="T7" fmla="*/ 41 h 224"/>
                <a:gd name="T8" fmla="*/ 17 w 122"/>
                <a:gd name="T9" fmla="*/ 75 h 224"/>
                <a:gd name="T10" fmla="*/ 14 w 122"/>
                <a:gd name="T11" fmla="*/ 76 h 224"/>
                <a:gd name="T12" fmla="*/ 2 w 122"/>
                <a:gd name="T13" fmla="*/ 64 h 224"/>
                <a:gd name="T14" fmla="*/ 10 w 122"/>
                <a:gd name="T15" fmla="*/ 50 h 224"/>
                <a:gd name="T16" fmla="*/ 8 w 122"/>
                <a:gd name="T17" fmla="*/ 58 h 224"/>
                <a:gd name="T18" fmla="*/ 9 w 122"/>
                <a:gd name="T19" fmla="*/ 66 h 224"/>
                <a:gd name="T20" fmla="*/ 14 w 122"/>
                <a:gd name="T21" fmla="*/ 70 h 224"/>
                <a:gd name="T22" fmla="*/ 111 w 122"/>
                <a:gd name="T23" fmla="*/ 41 h 224"/>
                <a:gd name="T24" fmla="*/ 115 w 122"/>
                <a:gd name="T25" fmla="*/ 35 h 224"/>
                <a:gd name="T26" fmla="*/ 108 w 122"/>
                <a:gd name="T27" fmla="*/ 27 h 224"/>
                <a:gd name="T28" fmla="*/ 12 w 122"/>
                <a:gd name="T29" fmla="*/ 56 h 224"/>
                <a:gd name="T30" fmla="*/ 10 w 122"/>
                <a:gd name="T31" fmla="*/ 16 h 224"/>
                <a:gd name="T32" fmla="*/ 73 w 122"/>
                <a:gd name="T33" fmla="*/ 9 h 224"/>
                <a:gd name="T34" fmla="*/ 67 w 122"/>
                <a:gd name="T35" fmla="*/ 27 h 224"/>
                <a:gd name="T36" fmla="*/ 14 w 122"/>
                <a:gd name="T37" fmla="*/ 42 h 224"/>
                <a:gd name="T38" fmla="*/ 2 w 122"/>
                <a:gd name="T39" fmla="*/ 31 h 224"/>
                <a:gd name="T40" fmla="*/ 9 w 122"/>
                <a:gd name="T41" fmla="*/ 32 h 224"/>
                <a:gd name="T42" fmla="*/ 16 w 122"/>
                <a:gd name="T43" fmla="*/ 36 h 224"/>
                <a:gd name="T44" fmla="*/ 69 w 122"/>
                <a:gd name="T45" fmla="*/ 14 h 224"/>
                <a:gd name="T46" fmla="*/ 63 w 122"/>
                <a:gd name="T47" fmla="*/ 7 h 224"/>
                <a:gd name="T48" fmla="*/ 12 w 122"/>
                <a:gd name="T49" fmla="*/ 22 h 224"/>
                <a:gd name="T50" fmla="*/ 113 w 122"/>
                <a:gd name="T51" fmla="*/ 114 h 224"/>
                <a:gd name="T52" fmla="*/ 99 w 122"/>
                <a:gd name="T53" fmla="*/ 124 h 224"/>
                <a:gd name="T54" fmla="*/ 110 w 122"/>
                <a:gd name="T55" fmla="*/ 137 h 224"/>
                <a:gd name="T56" fmla="*/ 87 w 122"/>
                <a:gd name="T57" fmla="*/ 208 h 224"/>
                <a:gd name="T58" fmla="*/ 74 w 122"/>
                <a:gd name="T59" fmla="*/ 224 h 224"/>
                <a:gd name="T60" fmla="*/ 41 w 122"/>
                <a:gd name="T61" fmla="*/ 213 h 224"/>
                <a:gd name="T62" fmla="*/ 18 w 122"/>
                <a:gd name="T63" fmla="*/ 187 h 224"/>
                <a:gd name="T64" fmla="*/ 29 w 122"/>
                <a:gd name="T65" fmla="*/ 137 h 224"/>
                <a:gd name="T66" fmla="*/ 23 w 122"/>
                <a:gd name="T67" fmla="*/ 113 h 224"/>
                <a:gd name="T68" fmla="*/ 10 w 122"/>
                <a:gd name="T69" fmla="*/ 109 h 224"/>
                <a:gd name="T70" fmla="*/ 2 w 122"/>
                <a:gd name="T71" fmla="*/ 98 h 224"/>
                <a:gd name="T72" fmla="*/ 3 w 122"/>
                <a:gd name="T73" fmla="*/ 89 h 224"/>
                <a:gd name="T74" fmla="*/ 105 w 122"/>
                <a:gd name="T75" fmla="*/ 55 h 224"/>
                <a:gd name="T76" fmla="*/ 120 w 122"/>
                <a:gd name="T77" fmla="*/ 66 h 224"/>
                <a:gd name="T78" fmla="*/ 113 w 122"/>
                <a:gd name="T79" fmla="*/ 81 h 224"/>
                <a:gd name="T80" fmla="*/ 56 w 122"/>
                <a:gd name="T81" fmla="*/ 105 h 224"/>
                <a:gd name="T82" fmla="*/ 72 w 122"/>
                <a:gd name="T83" fmla="*/ 137 h 224"/>
                <a:gd name="T84" fmla="*/ 82 w 122"/>
                <a:gd name="T85" fmla="*/ 95 h 224"/>
                <a:gd name="T86" fmla="*/ 119 w 122"/>
                <a:gd name="T87" fmla="*/ 96 h 224"/>
                <a:gd name="T88" fmla="*/ 113 w 122"/>
                <a:gd name="T89" fmla="*/ 114 h 224"/>
                <a:gd name="T90" fmla="*/ 111 w 122"/>
                <a:gd name="T91" fmla="*/ 75 h 224"/>
                <a:gd name="T92" fmla="*/ 115 w 122"/>
                <a:gd name="T93" fmla="*/ 68 h 224"/>
                <a:gd name="T94" fmla="*/ 108 w 122"/>
                <a:gd name="T95" fmla="*/ 61 h 224"/>
                <a:gd name="T96" fmla="*/ 25 w 122"/>
                <a:gd name="T97" fmla="*/ 86 h 224"/>
                <a:gd name="T98" fmla="*/ 12 w 122"/>
                <a:gd name="T99" fmla="*/ 89 h 224"/>
                <a:gd name="T100" fmla="*/ 8 w 122"/>
                <a:gd name="T101" fmla="*/ 92 h 224"/>
                <a:gd name="T102" fmla="*/ 8 w 122"/>
                <a:gd name="T103" fmla="*/ 96 h 224"/>
                <a:gd name="T104" fmla="*/ 12 w 122"/>
                <a:gd name="T105" fmla="*/ 103 h 224"/>
                <a:gd name="T106" fmla="*/ 25 w 122"/>
                <a:gd name="T107" fmla="*/ 107 h 224"/>
                <a:gd name="T108" fmla="*/ 35 w 122"/>
                <a:gd name="T109" fmla="*/ 120 h 224"/>
                <a:gd name="T110" fmla="*/ 50 w 122"/>
                <a:gd name="T111" fmla="*/ 137 h 224"/>
                <a:gd name="T112" fmla="*/ 48 w 122"/>
                <a:gd name="T113" fmla="*/ 100 h 224"/>
                <a:gd name="T114" fmla="*/ 49 w 122"/>
                <a:gd name="T115" fmla="*/ 93 h 224"/>
                <a:gd name="T116" fmla="*/ 113 w 122"/>
                <a:gd name="T117" fmla="*/ 98 h 224"/>
                <a:gd name="T118" fmla="*/ 84 w 122"/>
                <a:gd name="T119" fmla="*/ 101 h 224"/>
                <a:gd name="T120" fmla="*/ 78 w 122"/>
                <a:gd name="T121" fmla="*/ 137 h 224"/>
                <a:gd name="T122" fmla="*/ 93 w 122"/>
                <a:gd name="T123" fmla="*/ 124 h 224"/>
                <a:gd name="T124" fmla="*/ 111 w 122"/>
                <a:gd name="T125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4">
                  <a:moveTo>
                    <a:pt x="18" y="137"/>
                  </a:moveTo>
                  <a:cubicBezTo>
                    <a:pt x="18" y="137"/>
                    <a:pt x="18" y="137"/>
                    <a:pt x="18" y="137"/>
                  </a:cubicBezTo>
                  <a:moveTo>
                    <a:pt x="10" y="50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6" y="21"/>
                    <a:pt x="107" y="21"/>
                    <a:pt x="108" y="21"/>
                  </a:cubicBezTo>
                  <a:cubicBezTo>
                    <a:pt x="113" y="21"/>
                    <a:pt x="118" y="24"/>
                    <a:pt x="119" y="29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6"/>
                    <a:pt x="121" y="39"/>
                    <a:pt x="119" y="41"/>
                  </a:cubicBezTo>
                  <a:cubicBezTo>
                    <a:pt x="118" y="44"/>
                    <a:pt x="116" y="46"/>
                    <a:pt x="113" y="4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9" y="76"/>
                    <a:pt x="5" y="73"/>
                    <a:pt x="3" y="68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1"/>
                    <a:pt x="2" y="58"/>
                    <a:pt x="3" y="56"/>
                  </a:cubicBezTo>
                  <a:cubicBezTo>
                    <a:pt x="5" y="53"/>
                    <a:pt x="7" y="51"/>
                    <a:pt x="10" y="50"/>
                  </a:cubicBezTo>
                  <a:close/>
                  <a:moveTo>
                    <a:pt x="12" y="56"/>
                  </a:moveTo>
                  <a:cubicBezTo>
                    <a:pt x="10" y="56"/>
                    <a:pt x="9" y="57"/>
                    <a:pt x="8" y="58"/>
                  </a:cubicBezTo>
                  <a:cubicBezTo>
                    <a:pt x="8" y="60"/>
                    <a:pt x="8" y="61"/>
                    <a:pt x="8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8"/>
                    <a:pt x="12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6" y="70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3" y="40"/>
                    <a:pt x="114" y="39"/>
                  </a:cubicBezTo>
                  <a:cubicBezTo>
                    <a:pt x="115" y="37"/>
                    <a:pt x="115" y="36"/>
                    <a:pt x="115" y="35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29"/>
                    <a:pt x="111" y="27"/>
                    <a:pt x="108" y="27"/>
                  </a:cubicBezTo>
                  <a:cubicBezTo>
                    <a:pt x="108" y="27"/>
                    <a:pt x="107" y="27"/>
                    <a:pt x="107" y="27"/>
                  </a:cubicBezTo>
                  <a:lnTo>
                    <a:pt x="12" y="56"/>
                  </a:lnTo>
                  <a:close/>
                  <a:moveTo>
                    <a:pt x="2" y="31"/>
                  </a:moveTo>
                  <a:cubicBezTo>
                    <a:pt x="0" y="25"/>
                    <a:pt x="4" y="18"/>
                    <a:pt x="10" y="16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5" y="0"/>
                    <a:pt x="72" y="3"/>
                    <a:pt x="73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8"/>
                    <a:pt x="73" y="25"/>
                    <a:pt x="67" y="2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5" y="42"/>
                    <a:pt x="14" y="42"/>
                  </a:cubicBezTo>
                  <a:cubicBezTo>
                    <a:pt x="9" y="42"/>
                    <a:pt x="5" y="39"/>
                    <a:pt x="3" y="34"/>
                  </a:cubicBezTo>
                  <a:lnTo>
                    <a:pt x="2" y="31"/>
                  </a:lnTo>
                  <a:close/>
                  <a:moveTo>
                    <a:pt x="8" y="29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0" y="35"/>
                    <a:pt x="12" y="36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8" y="20"/>
                    <a:pt x="70" y="17"/>
                    <a:pt x="69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7" y="8"/>
                    <a:pt x="65" y="7"/>
                    <a:pt x="63" y="7"/>
                  </a:cubicBezTo>
                  <a:cubicBezTo>
                    <a:pt x="62" y="7"/>
                    <a:pt x="62" y="7"/>
                    <a:pt x="61" y="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9" y="23"/>
                    <a:pt x="7" y="26"/>
                    <a:pt x="8" y="29"/>
                  </a:cubicBezTo>
                  <a:close/>
                  <a:moveTo>
                    <a:pt x="113" y="114"/>
                  </a:moveTo>
                  <a:cubicBezTo>
                    <a:pt x="105" y="116"/>
                    <a:pt x="105" y="116"/>
                    <a:pt x="105" y="116"/>
                  </a:cubicBezTo>
                  <a:cubicBezTo>
                    <a:pt x="102" y="117"/>
                    <a:pt x="99" y="121"/>
                    <a:pt x="99" y="12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10" y="198"/>
                    <a:pt x="100" y="207"/>
                    <a:pt x="87" y="208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9"/>
                    <a:pt x="81" y="224"/>
                    <a:pt x="74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47" y="224"/>
                    <a:pt x="41" y="219"/>
                    <a:pt x="41" y="213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28" y="207"/>
                    <a:pt x="18" y="198"/>
                    <a:pt x="18" y="18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17"/>
                    <a:pt x="26" y="113"/>
                    <a:pt x="23" y="113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7" y="108"/>
                    <a:pt x="4" y="105"/>
                    <a:pt x="3" y="10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2" y="97"/>
                    <a:pt x="2" y="96"/>
                  </a:cubicBezTo>
                  <a:cubicBezTo>
                    <a:pt x="2" y="94"/>
                    <a:pt x="2" y="91"/>
                    <a:pt x="3" y="89"/>
                  </a:cubicBezTo>
                  <a:cubicBezTo>
                    <a:pt x="5" y="87"/>
                    <a:pt x="7" y="85"/>
                    <a:pt x="10" y="84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1" y="54"/>
                    <a:pt x="118" y="57"/>
                    <a:pt x="119" y="63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1" y="69"/>
                    <a:pt x="121" y="72"/>
                    <a:pt x="119" y="75"/>
                  </a:cubicBezTo>
                  <a:cubicBezTo>
                    <a:pt x="118" y="78"/>
                    <a:pt x="116" y="80"/>
                    <a:pt x="113" y="81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100"/>
                    <a:pt x="56" y="103"/>
                    <a:pt x="56" y="105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3"/>
                    <a:pt x="77" y="97"/>
                    <a:pt x="82" y="9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1" y="87"/>
                    <a:pt x="118" y="91"/>
                    <a:pt x="119" y="9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2" y="106"/>
                    <a:pt x="119" y="112"/>
                    <a:pt x="113" y="114"/>
                  </a:cubicBezTo>
                  <a:close/>
                  <a:moveTo>
                    <a:pt x="49" y="93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2" y="74"/>
                    <a:pt x="113" y="74"/>
                    <a:pt x="114" y="72"/>
                  </a:cubicBezTo>
                  <a:cubicBezTo>
                    <a:pt x="115" y="71"/>
                    <a:pt x="115" y="70"/>
                    <a:pt x="115" y="68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2"/>
                    <a:pt x="111" y="61"/>
                    <a:pt x="108" y="61"/>
                  </a:cubicBezTo>
                  <a:cubicBezTo>
                    <a:pt x="108" y="61"/>
                    <a:pt x="107" y="61"/>
                    <a:pt x="107" y="6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0" y="90"/>
                    <a:pt x="9" y="91"/>
                    <a:pt x="8" y="92"/>
                  </a:cubicBezTo>
                  <a:cubicBezTo>
                    <a:pt x="8" y="93"/>
                    <a:pt x="8" y="95"/>
                    <a:pt x="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1" y="103"/>
                    <a:pt x="12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1" y="109"/>
                    <a:pt x="35" y="115"/>
                    <a:pt x="35" y="12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4"/>
                    <a:pt x="49" y="102"/>
                    <a:pt x="48" y="100"/>
                  </a:cubicBezTo>
                  <a:cubicBezTo>
                    <a:pt x="47" y="99"/>
                    <a:pt x="45" y="98"/>
                    <a:pt x="44" y="97"/>
                  </a:cubicBezTo>
                  <a:cubicBezTo>
                    <a:pt x="44" y="97"/>
                    <a:pt x="40" y="96"/>
                    <a:pt x="49" y="93"/>
                  </a:cubicBezTo>
                  <a:close/>
                  <a:moveTo>
                    <a:pt x="115" y="102"/>
                  </a:moveTo>
                  <a:cubicBezTo>
                    <a:pt x="113" y="98"/>
                    <a:pt x="113" y="98"/>
                    <a:pt x="113" y="98"/>
                  </a:cubicBezTo>
                  <a:cubicBezTo>
                    <a:pt x="113" y="95"/>
                    <a:pt x="110" y="94"/>
                    <a:pt x="107" y="9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2"/>
                    <a:pt x="78" y="106"/>
                    <a:pt x="78" y="109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18"/>
                    <a:pt x="97" y="112"/>
                    <a:pt x="103" y="111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4" y="108"/>
                    <a:pt x="115" y="105"/>
                    <a:pt x="115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6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5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0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1" y="1"/>
            <a:ext cx="12192000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dist="12700" dir="5400000" rotWithShape="0">
              <a:srgbClr val="000000">
                <a:alpha val="1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4243553"/>
            <a:ext cx="12192000" cy="2614448"/>
          </a:xfrm>
          <a:prstGeom prst="rect">
            <a:avLst/>
          </a:prstGeom>
          <a:gradFill>
            <a:gsLst>
              <a:gs pos="0">
                <a:schemeClr val="bg1">
                  <a:alpha val="25000"/>
                </a:schemeClr>
              </a:gs>
              <a:gs pos="69000">
                <a:schemeClr val="bg1">
                  <a:alpha val="85000"/>
                </a:schemeClr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71" tIns="38086" rIns="76171" bIns="38086" numCol="1" rtlCol="0" anchor="ctr" anchorCtr="0" compatLnSpc="1">
            <a:prstTxWarp prst="textNoShape">
              <a:avLst/>
            </a:prstTxWarp>
          </a:bodyPr>
          <a:lstStyle/>
          <a:p>
            <a:pPr algn="ctr" defTabSz="761498"/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6" y="602270"/>
            <a:ext cx="11401218" cy="450123"/>
          </a:xfrm>
        </p:spPr>
        <p:txBody>
          <a:bodyPr anchor="b"/>
          <a:lstStyle>
            <a:lvl1pPr>
              <a:defRPr lang="en-US" sz="3200" b="0" kern="1200" cap="none" spc="-100" baseline="0" dirty="0">
                <a:ln w="3175">
                  <a:noFill/>
                </a:ln>
                <a:solidFill>
                  <a:srgbClr val="FE6A0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pic>
        <p:nvPicPr>
          <p:cNvPr id="21" name="Picture 2" descr="\\psf\Host\Volumes\EP File Share\Touch\ Archive\Project Jupiter\Original Files\MICROSOFT Logo\Microsoft logo and taglin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03771" y="6625409"/>
            <a:ext cx="643858" cy="1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 flipV="1">
            <a:off x="11808507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1861215" y="6611879"/>
            <a:ext cx="152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0CE89D8-BCC0-47F5-A940-FD6D6F68FF1D}" type="slidenum">
              <a:rPr lang="en-US" sz="80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800" dirty="0" err="1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0904" y="6577138"/>
            <a:ext cx="638750" cy="2033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 flipV="1">
            <a:off x="11056735" y="6591314"/>
            <a:ext cx="0" cy="163285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4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5249334"/>
            <a:ext cx="12192000" cy="16086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6175" tIns="38088" rIns="76175" bIns="38088" anchor="ctr"/>
          <a:lstStyle/>
          <a:p>
            <a:pPr algn="ctr" defTabSz="761536">
              <a:defRPr/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2385" y="436417"/>
            <a:ext cx="11401220" cy="484748"/>
          </a:xfrm>
        </p:spPr>
        <p:txBody>
          <a:bodyPr/>
          <a:lstStyle>
            <a:lvl1pPr algn="l" defTabSz="9142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00" b="0" kern="1200" cap="none" spc="0" baseline="0" dirty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6" y="1198565"/>
            <a:ext cx="11401218" cy="1603003"/>
          </a:xfrm>
        </p:spPr>
        <p:txBody>
          <a:bodyPr/>
          <a:lstStyle>
            <a:lvl1pPr marL="0" indent="0" algn="l">
              <a:lnSpc>
                <a:spcPts val="2499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1pPr>
            <a:lvl2pPr marL="0" indent="0" algn="l">
              <a:lnSpc>
                <a:spcPts val="2499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2pPr>
            <a:lvl3pPr marL="0" indent="0" algn="l">
              <a:lnSpc>
                <a:spcPts val="2499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3pPr>
            <a:lvl4pPr marL="0" indent="0" algn="l">
              <a:lnSpc>
                <a:spcPts val="2499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2499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9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6"/>
            <a:ext cx="5551186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5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een Tile"/>
          <p:cNvGrpSpPr/>
          <p:nvPr userDrawn="1"/>
        </p:nvGrpSpPr>
        <p:grpSpPr>
          <a:xfrm>
            <a:off x="1016121" y="3187136"/>
            <a:ext cx="2827988" cy="2827252"/>
            <a:chOff x="-2619354" y="-790581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2619354" y="-790581"/>
              <a:ext cx="2827252" cy="282725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Play Icon"/>
            <p:cNvSpPr>
              <a:spLocks noEditPoints="1"/>
            </p:cNvSpPr>
            <p:nvPr/>
          </p:nvSpPr>
          <p:spPr bwMode="auto">
            <a:xfrm>
              <a:off x="-2097903" y="-269875"/>
              <a:ext cx="1784350" cy="1784350"/>
            </a:xfrm>
            <a:custGeom>
              <a:avLst/>
              <a:gdLst>
                <a:gd name="T0" fmla="*/ 168 w 224"/>
                <a:gd name="T1" fmla="*/ 112 h 224"/>
                <a:gd name="T2" fmla="*/ 86 w 224"/>
                <a:gd name="T3" fmla="*/ 173 h 224"/>
                <a:gd name="T4" fmla="*/ 86 w 224"/>
                <a:gd name="T5" fmla="*/ 50 h 224"/>
                <a:gd name="T6" fmla="*/ 168 w 224"/>
                <a:gd name="T7" fmla="*/ 112 h 224"/>
                <a:gd name="T8" fmla="*/ 168 w 224"/>
                <a:gd name="T9" fmla="*/ 112 h 224"/>
                <a:gd name="T10" fmla="*/ 112 w 224"/>
                <a:gd name="T11" fmla="*/ 0 h 224"/>
                <a:gd name="T12" fmla="*/ 224 w 224"/>
                <a:gd name="T13" fmla="*/ 112 h 224"/>
                <a:gd name="T14" fmla="*/ 112 w 224"/>
                <a:gd name="T15" fmla="*/ 224 h 224"/>
                <a:gd name="T16" fmla="*/ 0 w 224"/>
                <a:gd name="T17" fmla="*/ 112 h 224"/>
                <a:gd name="T18" fmla="*/ 112 w 224"/>
                <a:gd name="T19" fmla="*/ 0 h 224"/>
                <a:gd name="T20" fmla="*/ 112 w 224"/>
                <a:gd name="T21" fmla="*/ 216 h 224"/>
                <a:gd name="T22" fmla="*/ 216 w 224"/>
                <a:gd name="T23" fmla="*/ 112 h 224"/>
                <a:gd name="T24" fmla="*/ 112 w 224"/>
                <a:gd name="T25" fmla="*/ 8 h 224"/>
                <a:gd name="T26" fmla="*/ 8 w 224"/>
                <a:gd name="T27" fmla="*/ 112 h 224"/>
                <a:gd name="T28" fmla="*/ 112 w 224"/>
                <a:gd name="T29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224">
                  <a:moveTo>
                    <a:pt x="168" y="112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8" y="112"/>
                    <a:pt x="168" y="112"/>
                    <a:pt x="168" y="112"/>
                  </a:cubicBezTo>
                  <a:close/>
                  <a:moveTo>
                    <a:pt x="112" y="0"/>
                  </a:moveTo>
                  <a:cubicBezTo>
                    <a:pt x="174" y="0"/>
                    <a:pt x="224" y="50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moveTo>
                    <a:pt x="112" y="216"/>
                  </a:moveTo>
                  <a:cubicBezTo>
                    <a:pt x="170" y="216"/>
                    <a:pt x="216" y="169"/>
                    <a:pt x="216" y="112"/>
                  </a:cubicBezTo>
                  <a:cubicBezTo>
                    <a:pt x="216" y="54"/>
                    <a:pt x="170" y="8"/>
                    <a:pt x="112" y="8"/>
                  </a:cubicBezTo>
                  <a:cubicBezTo>
                    <a:pt x="55" y="8"/>
                    <a:pt x="8" y="54"/>
                    <a:pt x="8" y="112"/>
                  </a:cubicBezTo>
                  <a:cubicBezTo>
                    <a:pt x="8" y="169"/>
                    <a:pt x="55" y="216"/>
                    <a:pt x="112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296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7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5"/>
            <a:ext cx="7164666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6"/>
            <a:ext cx="5551186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00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Partner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4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5" y="1630804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6"/>
            <a:ext cx="6612268" cy="1523494"/>
          </a:xfrm>
        </p:spPr>
        <p:txBody>
          <a:bodyPr anchor="ctr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Blue Tile"/>
          <p:cNvGrpSpPr/>
          <p:nvPr userDrawn="1"/>
        </p:nvGrpSpPr>
        <p:grpSpPr>
          <a:xfrm>
            <a:off x="1016122" y="3189726"/>
            <a:ext cx="2827988" cy="2827252"/>
            <a:chOff x="1071620" y="3044261"/>
            <a:chExt cx="1325880" cy="132588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200" dirty="0">
                <a:solidFill>
                  <a:schemeClr val="tx1">
                    <a:lumMod val="20000"/>
                    <a:lumOff val="80000"/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84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63" Type="http://schemas.openxmlformats.org/officeDocument/2006/relationships/slideLayout" Target="../slideLayouts/slideLayout68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9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6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9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0558" y="5869330"/>
            <a:ext cx="8850883" cy="940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9643" y="1154023"/>
            <a:ext cx="10992713" cy="4117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20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  <p:sldLayoutId id="2147483724" r:id="rId58"/>
    <p:sldLayoutId id="2147483725" r:id="rId59"/>
    <p:sldLayoutId id="2147483726" r:id="rId60"/>
    <p:sldLayoutId id="2147483727" r:id="rId61"/>
    <p:sldLayoutId id="2147483728" r:id="rId62"/>
    <p:sldLayoutId id="2147483729" r:id="rId63"/>
    <p:sldLayoutId id="2147483730" r:id="rId64"/>
    <p:sldLayoutId id="2147483731" r:id="rId65"/>
    <p:sldLayoutId id="2147483732" r:id="rId66"/>
    <p:sldLayoutId id="2147483733" r:id="rId6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69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69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69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69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69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34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13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88992" y="2910839"/>
              <a:ext cx="6879590" cy="1995170"/>
            </a:xfrm>
            <a:custGeom>
              <a:avLst/>
              <a:gdLst/>
              <a:ahLst/>
              <a:cxnLst/>
              <a:rect l="l" t="t" r="r" b="b"/>
              <a:pathLst>
                <a:path w="6879590" h="1995170">
                  <a:moveTo>
                    <a:pt x="6879335" y="0"/>
                  </a:moveTo>
                  <a:lnTo>
                    <a:pt x="0" y="0"/>
                  </a:lnTo>
                  <a:lnTo>
                    <a:pt x="0" y="1994916"/>
                  </a:lnTo>
                  <a:lnTo>
                    <a:pt x="6879335" y="1994916"/>
                  </a:lnTo>
                  <a:lnTo>
                    <a:pt x="6879335" y="0"/>
                  </a:lnTo>
                  <a:close/>
                </a:path>
              </a:pathLst>
            </a:custGeom>
            <a:solidFill>
              <a:srgbClr val="FFFFFF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41214" y="3097783"/>
            <a:ext cx="6379845" cy="1490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995"/>
              </a:lnSpc>
              <a:spcBef>
                <a:spcPts val="95"/>
              </a:spcBef>
            </a:pPr>
            <a:r>
              <a:rPr sz="3700" spc="-50" dirty="0">
                <a:solidFill>
                  <a:srgbClr val="000000"/>
                </a:solidFill>
              </a:rPr>
              <a:t>ALPHA</a:t>
            </a:r>
            <a:r>
              <a:rPr sz="3700" spc="-285" dirty="0">
                <a:solidFill>
                  <a:srgbClr val="000000"/>
                </a:solidFill>
              </a:rPr>
              <a:t> </a:t>
            </a:r>
            <a:r>
              <a:rPr sz="3700" spc="-605" dirty="0">
                <a:solidFill>
                  <a:srgbClr val="000000"/>
                </a:solidFill>
              </a:rPr>
              <a:t>SKI</a:t>
            </a:r>
            <a:endParaRPr sz="3700"/>
          </a:p>
          <a:p>
            <a:pPr marL="12065" marR="5080" algn="ctr">
              <a:lnSpc>
                <a:spcPts val="3550"/>
              </a:lnSpc>
              <a:spcBef>
                <a:spcPts val="415"/>
              </a:spcBef>
            </a:pPr>
            <a:r>
              <a:rPr sz="3700" spc="-310" dirty="0">
                <a:solidFill>
                  <a:srgbClr val="000000"/>
                </a:solidFill>
              </a:rPr>
              <a:t>AZURE </a:t>
            </a:r>
            <a:r>
              <a:rPr sz="3700" spc="-155" dirty="0">
                <a:solidFill>
                  <a:srgbClr val="000000"/>
                </a:solidFill>
              </a:rPr>
              <a:t>MIGRATION</a:t>
            </a:r>
            <a:r>
              <a:rPr sz="3700" spc="-254" dirty="0">
                <a:solidFill>
                  <a:srgbClr val="000000"/>
                </a:solidFill>
              </a:rPr>
              <a:t> </a:t>
            </a:r>
            <a:r>
              <a:rPr sz="3700" spc="-90" dirty="0">
                <a:solidFill>
                  <a:srgbClr val="000000"/>
                </a:solidFill>
              </a:rPr>
              <a:t>PROJECT  </a:t>
            </a:r>
            <a:r>
              <a:rPr sz="3700" spc="-110" dirty="0">
                <a:solidFill>
                  <a:srgbClr val="000000"/>
                </a:solidFill>
              </a:rPr>
              <a:t>CASE</a:t>
            </a:r>
            <a:r>
              <a:rPr sz="3700" spc="-275" dirty="0">
                <a:solidFill>
                  <a:srgbClr val="000000"/>
                </a:solidFill>
              </a:rPr>
              <a:t> </a:t>
            </a:r>
            <a:r>
              <a:rPr sz="3700" spc="-380" dirty="0">
                <a:solidFill>
                  <a:srgbClr val="000000"/>
                </a:solidFill>
              </a:rPr>
              <a:t>STUDY</a:t>
            </a:r>
            <a:endParaRPr sz="3700"/>
          </a:p>
        </p:txBody>
      </p:sp>
      <p:grpSp>
        <p:nvGrpSpPr>
          <p:cNvPr id="6" name="object 6"/>
          <p:cNvGrpSpPr/>
          <p:nvPr/>
        </p:nvGrpSpPr>
        <p:grpSpPr>
          <a:xfrm>
            <a:off x="1987295" y="824293"/>
            <a:ext cx="9474200" cy="2335530"/>
            <a:chOff x="1987295" y="824293"/>
            <a:chExt cx="9474200" cy="2335530"/>
          </a:xfrm>
        </p:grpSpPr>
        <p:sp>
          <p:nvSpPr>
            <p:cNvPr id="7" name="object 7"/>
            <p:cNvSpPr/>
            <p:nvPr/>
          </p:nvSpPr>
          <p:spPr>
            <a:xfrm>
              <a:off x="10536936" y="827531"/>
              <a:ext cx="920496" cy="897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33697" y="824293"/>
              <a:ext cx="927226" cy="9041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35285" y="825880"/>
              <a:ext cx="924560" cy="901065"/>
            </a:xfrm>
            <a:custGeom>
              <a:avLst/>
              <a:gdLst/>
              <a:ahLst/>
              <a:cxnLst/>
              <a:rect l="l" t="t" r="r" b="b"/>
              <a:pathLst>
                <a:path w="924559" h="901064">
                  <a:moveTo>
                    <a:pt x="450469" y="0"/>
                  </a:moveTo>
                  <a:lnTo>
                    <a:pt x="473583" y="0"/>
                  </a:lnTo>
                  <a:lnTo>
                    <a:pt x="519684" y="2413"/>
                  </a:lnTo>
                  <a:lnTo>
                    <a:pt x="564388" y="9271"/>
                  </a:lnTo>
                  <a:lnTo>
                    <a:pt x="607314" y="20320"/>
                  </a:lnTo>
                  <a:lnTo>
                    <a:pt x="648843" y="35560"/>
                  </a:lnTo>
                  <a:lnTo>
                    <a:pt x="688213" y="54610"/>
                  </a:lnTo>
                  <a:lnTo>
                    <a:pt x="725678" y="76962"/>
                  </a:lnTo>
                  <a:lnTo>
                    <a:pt x="760349" y="102870"/>
                  </a:lnTo>
                  <a:lnTo>
                    <a:pt x="792099" y="131953"/>
                  </a:lnTo>
                  <a:lnTo>
                    <a:pt x="821182" y="164211"/>
                  </a:lnTo>
                  <a:lnTo>
                    <a:pt x="847090" y="198755"/>
                  </a:lnTo>
                  <a:lnTo>
                    <a:pt x="869823" y="235839"/>
                  </a:lnTo>
                  <a:lnTo>
                    <a:pt x="888492" y="275336"/>
                  </a:lnTo>
                  <a:lnTo>
                    <a:pt x="903732" y="316738"/>
                  </a:lnTo>
                  <a:lnTo>
                    <a:pt x="914781" y="359664"/>
                  </a:lnTo>
                  <a:lnTo>
                    <a:pt x="921639" y="404368"/>
                  </a:lnTo>
                  <a:lnTo>
                    <a:pt x="924051" y="450469"/>
                  </a:lnTo>
                  <a:lnTo>
                    <a:pt x="921639" y="496697"/>
                  </a:lnTo>
                  <a:lnTo>
                    <a:pt x="914781" y="541274"/>
                  </a:lnTo>
                  <a:lnTo>
                    <a:pt x="903732" y="584327"/>
                  </a:lnTo>
                  <a:lnTo>
                    <a:pt x="888492" y="625729"/>
                  </a:lnTo>
                  <a:lnTo>
                    <a:pt x="869823" y="665226"/>
                  </a:lnTo>
                  <a:lnTo>
                    <a:pt x="847090" y="702564"/>
                  </a:lnTo>
                  <a:lnTo>
                    <a:pt x="821182" y="737235"/>
                  </a:lnTo>
                  <a:lnTo>
                    <a:pt x="792099" y="769112"/>
                  </a:lnTo>
                  <a:lnTo>
                    <a:pt x="760349" y="798195"/>
                  </a:lnTo>
                  <a:lnTo>
                    <a:pt x="725678" y="824103"/>
                  </a:lnTo>
                  <a:lnTo>
                    <a:pt x="688213" y="846836"/>
                  </a:lnTo>
                  <a:lnTo>
                    <a:pt x="648716" y="865505"/>
                  </a:lnTo>
                  <a:lnTo>
                    <a:pt x="607314" y="880618"/>
                  </a:lnTo>
                  <a:lnTo>
                    <a:pt x="564388" y="891794"/>
                  </a:lnTo>
                  <a:lnTo>
                    <a:pt x="519684" y="898525"/>
                  </a:lnTo>
                  <a:lnTo>
                    <a:pt x="473583" y="900938"/>
                  </a:lnTo>
                  <a:lnTo>
                    <a:pt x="450469" y="900938"/>
                  </a:lnTo>
                  <a:lnTo>
                    <a:pt x="404368" y="898525"/>
                  </a:lnTo>
                  <a:lnTo>
                    <a:pt x="359664" y="891794"/>
                  </a:lnTo>
                  <a:lnTo>
                    <a:pt x="316738" y="880618"/>
                  </a:lnTo>
                  <a:lnTo>
                    <a:pt x="275336" y="865505"/>
                  </a:lnTo>
                  <a:lnTo>
                    <a:pt x="235839" y="846836"/>
                  </a:lnTo>
                  <a:lnTo>
                    <a:pt x="198755" y="824103"/>
                  </a:lnTo>
                  <a:lnTo>
                    <a:pt x="164211" y="798195"/>
                  </a:lnTo>
                  <a:lnTo>
                    <a:pt x="131953" y="769112"/>
                  </a:lnTo>
                  <a:lnTo>
                    <a:pt x="102870" y="737235"/>
                  </a:lnTo>
                  <a:lnTo>
                    <a:pt x="76962" y="702564"/>
                  </a:lnTo>
                  <a:lnTo>
                    <a:pt x="54610" y="665226"/>
                  </a:lnTo>
                  <a:lnTo>
                    <a:pt x="35560" y="625729"/>
                  </a:lnTo>
                  <a:lnTo>
                    <a:pt x="20320" y="584327"/>
                  </a:lnTo>
                  <a:lnTo>
                    <a:pt x="9271" y="541274"/>
                  </a:lnTo>
                  <a:lnTo>
                    <a:pt x="2413" y="496697"/>
                  </a:lnTo>
                  <a:lnTo>
                    <a:pt x="0" y="450469"/>
                  </a:lnTo>
                  <a:lnTo>
                    <a:pt x="2413" y="404368"/>
                  </a:lnTo>
                  <a:lnTo>
                    <a:pt x="9271" y="359664"/>
                  </a:lnTo>
                  <a:lnTo>
                    <a:pt x="20320" y="316738"/>
                  </a:lnTo>
                  <a:lnTo>
                    <a:pt x="35560" y="275209"/>
                  </a:lnTo>
                  <a:lnTo>
                    <a:pt x="54610" y="235839"/>
                  </a:lnTo>
                  <a:lnTo>
                    <a:pt x="76962" y="198755"/>
                  </a:lnTo>
                  <a:lnTo>
                    <a:pt x="102870" y="164211"/>
                  </a:lnTo>
                  <a:lnTo>
                    <a:pt x="131953" y="131953"/>
                  </a:lnTo>
                  <a:lnTo>
                    <a:pt x="164211" y="102870"/>
                  </a:lnTo>
                  <a:lnTo>
                    <a:pt x="198755" y="76962"/>
                  </a:lnTo>
                  <a:lnTo>
                    <a:pt x="235839" y="54610"/>
                  </a:lnTo>
                  <a:lnTo>
                    <a:pt x="275209" y="35560"/>
                  </a:lnTo>
                  <a:lnTo>
                    <a:pt x="316738" y="20320"/>
                  </a:lnTo>
                  <a:lnTo>
                    <a:pt x="359664" y="9271"/>
                  </a:lnTo>
                  <a:lnTo>
                    <a:pt x="404368" y="2413"/>
                  </a:lnTo>
                  <a:lnTo>
                    <a:pt x="450469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7295" y="2244852"/>
              <a:ext cx="914400" cy="914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7B7A-D122-42E5-9D03-EBCA18AC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0"/>
            <a:ext cx="11149013" cy="609398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Implementation Flow- Initiative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6779-0CF1-42E5-998F-8A1CF4443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447799"/>
            <a:ext cx="11149013" cy="6894195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Azure Migrate to Build and execute My Migration Plan </a:t>
            </a:r>
          </a:p>
          <a:p>
            <a:r>
              <a:rPr lang="en-US" dirty="0">
                <a:highlight>
                  <a:srgbClr val="008080"/>
                </a:highlight>
              </a:rPr>
              <a:t>During Discover and assess plan 600 servers has been discovered including windows Server 2012 R2,  Windows server 2016 and ubuntu </a:t>
            </a:r>
          </a:p>
          <a:p>
            <a:r>
              <a:rPr lang="en-US" dirty="0">
                <a:highlight>
                  <a:srgbClr val="008080"/>
                </a:highlight>
              </a:rPr>
              <a:t>Dependency Agent has been installed via Ansible to find application and </a:t>
            </a:r>
            <a:r>
              <a:rPr lang="en-US" dirty="0" err="1">
                <a:highlight>
                  <a:srgbClr val="008080"/>
                </a:highlight>
              </a:rPr>
              <a:t>os</a:t>
            </a:r>
            <a:r>
              <a:rPr lang="en-US" dirty="0">
                <a:highlight>
                  <a:srgbClr val="008080"/>
                </a:highlight>
              </a:rPr>
              <a:t> dependency’s</a:t>
            </a:r>
          </a:p>
          <a:p>
            <a:r>
              <a:rPr lang="en-US" dirty="0">
                <a:highlight>
                  <a:srgbClr val="008080"/>
                </a:highlight>
              </a:rPr>
              <a:t>Configure Network security group (NSG) rules on the VM allow incoming connections to the RDP or SSH port for Windows and Ubuntu</a:t>
            </a:r>
          </a:p>
          <a:p>
            <a:r>
              <a:rPr lang="en-US" dirty="0">
                <a:highlight>
                  <a:srgbClr val="008080"/>
                </a:highlight>
              </a:rPr>
              <a:t>Attach a managed data disk to a VMs by using the Azure portal</a:t>
            </a:r>
          </a:p>
          <a:p>
            <a:endParaRPr lang="en-US" dirty="0">
              <a:highlight>
                <a:srgbClr val="008080"/>
              </a:highligh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2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916" y="227202"/>
            <a:ext cx="247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85" dirty="0">
                <a:solidFill>
                  <a:srgbClr val="5AD0B8"/>
                </a:solidFill>
              </a:rPr>
              <a:t>INITIATIVE</a:t>
            </a:r>
            <a:r>
              <a:rPr sz="3200" spc="-335" dirty="0">
                <a:solidFill>
                  <a:srgbClr val="5AD0B8"/>
                </a:solidFill>
              </a:rPr>
              <a:t> </a:t>
            </a:r>
            <a:r>
              <a:rPr sz="3200" spc="-290" dirty="0">
                <a:solidFill>
                  <a:srgbClr val="5AD0B8"/>
                </a:solidFill>
              </a:rPr>
              <a:t>#2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20116" y="1012063"/>
            <a:ext cx="10903585" cy="51409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00" spc="-80" dirty="0">
                <a:solidFill>
                  <a:srgbClr val="FFFFFF"/>
                </a:solidFill>
                <a:latin typeface="Verdana"/>
                <a:cs typeface="Verdana"/>
              </a:rPr>
              <a:t>EW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ORPORATE </a:t>
            </a:r>
            <a:r>
              <a:rPr sz="2400" spc="-2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900" spc="-250" dirty="0">
                <a:solidFill>
                  <a:srgbClr val="FFFFFF"/>
                </a:solidFill>
                <a:latin typeface="Verdana"/>
                <a:cs typeface="Verdana"/>
              </a:rPr>
              <a:t>EBSITE</a:t>
            </a:r>
            <a:r>
              <a:rPr sz="19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-200" dirty="0">
                <a:solidFill>
                  <a:srgbClr val="FFFFFF"/>
                </a:solidFill>
                <a:latin typeface="Verdana"/>
                <a:cs typeface="Verdana"/>
              </a:rPr>
              <a:t>ITUATION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105" dirty="0">
                <a:solidFill>
                  <a:srgbClr val="FFFFFF"/>
                </a:solidFill>
                <a:latin typeface="Verdana"/>
                <a:cs typeface="Verdana"/>
              </a:rPr>
              <a:t>URRENTLY </a:t>
            </a:r>
            <a:r>
              <a:rPr sz="1900" spc="-195" dirty="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sz="1900" spc="-36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ONLY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ONE 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1900" spc="-165" dirty="0">
                <a:solidFill>
                  <a:srgbClr val="FFFFFF"/>
                </a:solidFill>
                <a:latin typeface="Verdana"/>
                <a:cs typeface="Verdana"/>
              </a:rPr>
              <a:t>SERVER </a:t>
            </a:r>
            <a:r>
              <a:rPr sz="1900" spc="-19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900" spc="-2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ENVAR</a:t>
            </a:r>
            <a:r>
              <a:rPr sz="19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DATACENTER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260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1900" spc="-165" dirty="0">
                <a:solidFill>
                  <a:srgbClr val="FFFFFF"/>
                </a:solidFill>
                <a:latin typeface="Verdana"/>
                <a:cs typeface="Verdana"/>
              </a:rPr>
              <a:t>SERVER </a:t>
            </a:r>
            <a:r>
              <a:rPr sz="1900" spc="-36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900" spc="12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SINGLE </a:t>
            </a:r>
            <a:r>
              <a:rPr sz="1900" spc="-114" dirty="0">
                <a:solidFill>
                  <a:srgbClr val="FFFFFF"/>
                </a:solidFill>
                <a:latin typeface="Verdana"/>
                <a:cs typeface="Verdana"/>
              </a:rPr>
              <a:t>POINT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900" spc="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55" dirty="0">
                <a:solidFill>
                  <a:srgbClr val="FFFFFF"/>
                </a:solidFill>
                <a:latin typeface="Verdana"/>
                <a:cs typeface="Verdana"/>
              </a:rPr>
              <a:t>FAILURE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85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260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1900" spc="-165" dirty="0">
                <a:solidFill>
                  <a:srgbClr val="FFFFFF"/>
                </a:solidFill>
                <a:latin typeface="Verdana"/>
                <a:cs typeface="Verdana"/>
              </a:rPr>
              <a:t>SERVER </a:t>
            </a:r>
            <a:r>
              <a:rPr sz="1900" spc="-200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1900" spc="-6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900" spc="-125" dirty="0">
                <a:solidFill>
                  <a:srgbClr val="FFFFFF"/>
                </a:solidFill>
                <a:latin typeface="Verdana"/>
                <a:cs typeface="Verdana"/>
              </a:rPr>
              <a:t>SUPPORT </a:t>
            </a:r>
            <a:r>
              <a:rPr sz="1900" spc="-2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MOBILE </a:t>
            </a:r>
            <a:r>
              <a:rPr sz="1900" spc="75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25" dirty="0">
                <a:solidFill>
                  <a:srgbClr val="FFFFFF"/>
                </a:solidFill>
                <a:latin typeface="Verdana"/>
                <a:cs typeface="Verdana"/>
              </a:rPr>
              <a:t>TRAFFIC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-40" dirty="0">
                <a:solidFill>
                  <a:srgbClr val="FFFFFF"/>
                </a:solidFill>
                <a:latin typeface="Verdana"/>
                <a:cs typeface="Verdana"/>
              </a:rPr>
              <a:t>ONNECTIONS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2400" spc="-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UROPE </a:t>
            </a:r>
            <a:r>
              <a:rPr sz="1900" spc="-7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VERY </a:t>
            </a:r>
            <a:r>
              <a:rPr sz="1900" spc="45" dirty="0">
                <a:solidFill>
                  <a:srgbClr val="FFFFFF"/>
                </a:solidFill>
                <a:latin typeface="Verdana"/>
                <a:cs typeface="Verdana"/>
              </a:rPr>
              <a:t>POOR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VERY</a:t>
            </a:r>
            <a:r>
              <a:rPr sz="1900" spc="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SLOW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00" spc="-155" dirty="0">
                <a:solidFill>
                  <a:srgbClr val="FFFFFF"/>
                </a:solidFill>
                <a:latin typeface="Verdana"/>
                <a:cs typeface="Verdana"/>
              </a:rPr>
              <a:t>EQUIREMENTS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EPLOY </a:t>
            </a:r>
            <a:r>
              <a:rPr sz="1900" spc="12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1900" spc="-254" dirty="0">
                <a:solidFill>
                  <a:srgbClr val="FFFFFF"/>
                </a:solidFill>
                <a:latin typeface="Verdana"/>
                <a:cs typeface="Verdana"/>
              </a:rPr>
              <a:t>WEBSITES </a:t>
            </a:r>
            <a:r>
              <a:rPr sz="1900" spc="-275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1900" spc="-185" dirty="0">
                <a:solidFill>
                  <a:srgbClr val="FFFFFF"/>
                </a:solidFill>
                <a:latin typeface="Verdana"/>
                <a:cs typeface="Verdana"/>
              </a:rPr>
              <a:t>POSSIBLE </a:t>
            </a:r>
            <a:r>
              <a:rPr sz="1900" spc="-114" dirty="0">
                <a:solidFill>
                  <a:srgbClr val="FFFFFF"/>
                </a:solidFill>
                <a:latin typeface="Verdana"/>
                <a:cs typeface="Verdana"/>
              </a:rPr>
              <a:t>PER 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REGION </a:t>
            </a:r>
            <a:r>
              <a:rPr sz="1900" spc="-19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90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LOUD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85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80" dirty="0">
                <a:solidFill>
                  <a:srgbClr val="FFFFFF"/>
                </a:solidFill>
                <a:latin typeface="Verdana"/>
                <a:cs typeface="Verdana"/>
              </a:rPr>
              <a:t>NSURE </a:t>
            </a:r>
            <a:r>
              <a:rPr sz="1900" spc="-120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1900" spc="-185" dirty="0">
                <a:solidFill>
                  <a:srgbClr val="FFFFFF"/>
                </a:solidFill>
                <a:latin typeface="Verdana"/>
                <a:cs typeface="Verdana"/>
              </a:rPr>
              <a:t>LEAST </a:t>
            </a: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TWO COPIES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900" spc="-2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-245" dirty="0">
                <a:solidFill>
                  <a:srgbClr val="FFFFFF"/>
                </a:solidFill>
                <a:latin typeface="Verdana"/>
                <a:cs typeface="Verdana"/>
              </a:rPr>
              <a:t>WEBSITE </a:t>
            </a:r>
            <a:r>
              <a:rPr sz="1900" spc="-75" dirty="0">
                <a:solidFill>
                  <a:srgbClr val="FFFFFF"/>
                </a:solidFill>
                <a:latin typeface="Verdana"/>
                <a:cs typeface="Verdana"/>
              </a:rPr>
              <a:t>ARE RUNNING </a:t>
            </a:r>
            <a:r>
              <a:rPr sz="1900" spc="-120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1900" spc="-7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20" dirty="0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endParaRPr sz="19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IRECT 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CUSTOMERS 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900" spc="-22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-160" dirty="0">
                <a:solidFill>
                  <a:srgbClr val="FFFFFF"/>
                </a:solidFill>
                <a:latin typeface="Verdana"/>
                <a:cs typeface="Verdana"/>
              </a:rPr>
              <a:t>NEAREST </a:t>
            </a: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ZURE</a:t>
            </a:r>
            <a:r>
              <a:rPr sz="1900" spc="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REGION</a:t>
            </a:r>
            <a:endParaRPr sz="1900">
              <a:latin typeface="Verdana"/>
              <a:cs typeface="Verdana"/>
            </a:endParaRPr>
          </a:p>
          <a:p>
            <a:pPr marL="299085" marR="5080" indent="-287020">
              <a:lnSpc>
                <a:spcPts val="2590"/>
              </a:lnSpc>
              <a:spcBef>
                <a:spcPts val="122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30" dirty="0">
                <a:solidFill>
                  <a:srgbClr val="9CACE2"/>
                </a:solidFill>
                <a:latin typeface="Verdana"/>
                <a:cs typeface="Verdana"/>
              </a:rPr>
              <a:t>S</a:t>
            </a:r>
            <a:r>
              <a:rPr sz="1900" spc="-130" dirty="0">
                <a:solidFill>
                  <a:srgbClr val="9CACE2"/>
                </a:solidFill>
                <a:latin typeface="Verdana"/>
                <a:cs typeface="Verdana"/>
              </a:rPr>
              <a:t>HOULD </a:t>
            </a:r>
            <a:r>
              <a:rPr sz="1900" spc="-65" dirty="0">
                <a:solidFill>
                  <a:srgbClr val="9CACE2"/>
                </a:solidFill>
                <a:latin typeface="Verdana"/>
                <a:cs typeface="Verdana"/>
              </a:rPr>
              <a:t>NOT </a:t>
            </a:r>
            <a:r>
              <a:rPr sz="1900" spc="-225" dirty="0">
                <a:solidFill>
                  <a:srgbClr val="9CACE2"/>
                </a:solidFill>
                <a:latin typeface="Verdana"/>
                <a:cs typeface="Verdana"/>
              </a:rPr>
              <a:t>USE </a:t>
            </a:r>
            <a:r>
              <a:rPr sz="1900" spc="-150" dirty="0">
                <a:solidFill>
                  <a:srgbClr val="9CACE2"/>
                </a:solidFill>
                <a:latin typeface="Verdana"/>
                <a:cs typeface="Verdana"/>
              </a:rPr>
              <a:t>IAA</a:t>
            </a:r>
            <a:r>
              <a:rPr sz="2400" spc="-150" dirty="0">
                <a:solidFill>
                  <a:srgbClr val="9CACE2"/>
                </a:solidFill>
                <a:latin typeface="Verdana"/>
                <a:cs typeface="Verdana"/>
              </a:rPr>
              <a:t>S </a:t>
            </a:r>
            <a:r>
              <a:rPr sz="1900" spc="-9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900" spc="-80" dirty="0">
                <a:solidFill>
                  <a:srgbClr val="FFFFFF"/>
                </a:solidFill>
                <a:latin typeface="Verdana"/>
                <a:cs typeface="Verdana"/>
              </a:rPr>
              <a:t>REDUCE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MANAGING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MAINTAINING </a:t>
            </a:r>
            <a:r>
              <a:rPr sz="1900" spc="-2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900" spc="-245" dirty="0">
                <a:solidFill>
                  <a:srgbClr val="FFFFFF"/>
                </a:solidFill>
                <a:latin typeface="Verdana"/>
                <a:cs typeface="Verdana"/>
              </a:rPr>
              <a:t>WEBSITE </a:t>
            </a:r>
            <a:r>
              <a:rPr sz="1900" spc="-19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LONG  </a:t>
            </a:r>
            <a:r>
              <a:rPr sz="1900" spc="-135" dirty="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5" name="object 5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BEF0-4AB0-4B22-89EC-52463324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0"/>
            <a:ext cx="11149013" cy="609398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Implementation Flow- Initiative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7A6B-21F6-4DAC-ABF5-23043DC4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447799"/>
            <a:ext cx="11149013" cy="7534370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New Website has been hosted in Azure App service with premium V3 to support for new mobile game traffic since  Auto scale and traffic manager future inbuild</a:t>
            </a:r>
          </a:p>
          <a:p>
            <a:endParaRPr lang="en-US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Configured two copies of web sites in USA and </a:t>
            </a:r>
            <a:r>
              <a:rPr lang="en-IN" dirty="0">
                <a:highlight>
                  <a:srgbClr val="008080"/>
                </a:highlight>
              </a:rPr>
              <a:t>Europe with  Azure App service Premium V3</a:t>
            </a:r>
          </a:p>
          <a:p>
            <a:endParaRPr lang="en-IN" dirty="0">
              <a:highlight>
                <a:srgbClr val="008080"/>
              </a:highlight>
            </a:endParaRPr>
          </a:p>
          <a:p>
            <a:r>
              <a:rPr lang="en-IN" dirty="0">
                <a:highlight>
                  <a:srgbClr val="008080"/>
                </a:highlight>
              </a:rPr>
              <a:t>After migrating the same management and maintenance cost has reduced since web App is hosted in PaaS environment </a:t>
            </a:r>
          </a:p>
          <a:p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746" y="297002"/>
            <a:ext cx="24745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85" dirty="0">
                <a:solidFill>
                  <a:srgbClr val="5AD0B8"/>
                </a:solidFill>
              </a:rPr>
              <a:t>INITIATIVE</a:t>
            </a:r>
            <a:r>
              <a:rPr sz="3200" spc="-330" dirty="0">
                <a:solidFill>
                  <a:srgbClr val="5AD0B8"/>
                </a:solidFill>
              </a:rPr>
              <a:t> </a:t>
            </a:r>
            <a:r>
              <a:rPr sz="3200" spc="-290" dirty="0">
                <a:solidFill>
                  <a:srgbClr val="5AD0B8"/>
                </a:solidFill>
              </a:rPr>
              <a:t>#3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05764" y="1684401"/>
            <a:ext cx="1086167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Situation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New Mobile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endParaRPr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New social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media team focused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Game -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Alpha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Ski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House “Downhill Racer” is in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The new game uses actual images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from the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different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mountain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resorts</a:t>
            </a:r>
            <a:endParaRPr sz="2400" dirty="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MUST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have scalability as youngsters are targeted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 AR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based  game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AD0B8"/>
              </a:buClr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9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GRAPHIC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sz="19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19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9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LOUD</a:t>
            </a:r>
            <a:endParaRPr sz="19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LL 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GAME FILES MUST 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ACCESSIBLE</a:t>
            </a:r>
            <a:r>
              <a:rPr sz="1900"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PROGRAMMATICALLY</a:t>
            </a:r>
            <a:endParaRPr sz="19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5AD0B8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19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OPTIMIZED</a:t>
            </a:r>
            <a:r>
              <a:rPr sz="19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9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UNSTRUCTURED</a:t>
            </a:r>
            <a:r>
              <a:rPr sz="19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9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5" name="object 5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0AF9-3E31-4F6B-955F-274493C6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0"/>
            <a:ext cx="11149013" cy="609398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Implementation Flow –- Initiative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8E49-2B89-4FB1-B834-62C25D2C3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447800"/>
            <a:ext cx="11149013" cy="6549485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To fulfill the above-mentioned requirement hosted the new game in </a:t>
            </a:r>
            <a:r>
              <a:rPr lang="en-US" b="1" dirty="0">
                <a:highlight>
                  <a:srgbClr val="008080"/>
                </a:highlight>
              </a:rPr>
              <a:t>Kubernetes Service (AKS)</a:t>
            </a:r>
          </a:p>
          <a:p>
            <a:endParaRPr lang="en-US" b="1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Azure storage services offer programmatic access to the Blob, Queue, Table, and File services in Azure</a:t>
            </a:r>
            <a:endParaRPr lang="en-US" b="1" dirty="0">
              <a:highlight>
                <a:srgbClr val="008080"/>
              </a:highlight>
            </a:endParaRPr>
          </a:p>
          <a:p>
            <a:endParaRPr lang="en-US" b="1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Azure Blob storage provides scalable, cost-efficient object storage in the cloud. Store and access unstructured data for most demanding workloads</a:t>
            </a:r>
            <a:endParaRPr lang="en-US" b="1" dirty="0">
              <a:highlight>
                <a:srgbClr val="008080"/>
              </a:highlight>
            </a:endParaRPr>
          </a:p>
          <a:p>
            <a:endParaRPr lang="en-US" b="1" dirty="0">
              <a:highlight>
                <a:srgbClr val="008080"/>
              </a:highlight>
            </a:endParaRPr>
          </a:p>
          <a:p>
            <a:endParaRPr lang="en-US" b="1" dirty="0">
              <a:highlight>
                <a:srgbClr val="008080"/>
              </a:highlight>
            </a:endParaRPr>
          </a:p>
          <a:p>
            <a:endParaRPr lang="en-US" b="1" dirty="0">
              <a:highlight>
                <a:srgbClr val="00808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923" y="234188"/>
            <a:ext cx="24790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85" dirty="0">
                <a:solidFill>
                  <a:srgbClr val="5AD0B8"/>
                </a:solidFill>
              </a:rPr>
              <a:t>INITIATIVE</a:t>
            </a:r>
            <a:r>
              <a:rPr sz="3200" spc="-290" dirty="0">
                <a:solidFill>
                  <a:srgbClr val="5AD0B8"/>
                </a:solidFill>
              </a:rPr>
              <a:t> #4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99643" y="1503400"/>
            <a:ext cx="9711690" cy="460692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600" spc="30" dirty="0">
                <a:solidFill>
                  <a:srgbClr val="FFFFFF"/>
                </a:solidFill>
                <a:latin typeface="Verdana"/>
                <a:cs typeface="Verdana"/>
              </a:rPr>
              <a:t>OVE 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ATA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600" spc="-2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LOUD</a:t>
            </a:r>
            <a:endParaRPr sz="16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URRENTLY </a:t>
            </a:r>
            <a:r>
              <a:rPr sz="1450" spc="-114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ICROSOFT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SQL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</a:t>
            </a:r>
            <a:r>
              <a:rPr sz="1450" spc="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PREMISES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LL </a:t>
            </a:r>
            <a:r>
              <a:rPr sz="1450" spc="-200" dirty="0">
                <a:solidFill>
                  <a:srgbClr val="FFFFFF"/>
                </a:solidFill>
                <a:latin typeface="Verdana"/>
                <a:cs typeface="Verdana"/>
              </a:rPr>
              <a:t>BUSINESS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CUSTOMER 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1450" spc="-26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450" spc="-135" dirty="0">
                <a:solidFill>
                  <a:srgbClr val="FFFFFF"/>
                </a:solidFill>
                <a:latin typeface="Verdana"/>
                <a:cs typeface="Verdana"/>
              </a:rPr>
              <a:t>STORED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ATA </a:t>
            </a:r>
            <a:r>
              <a:rPr sz="1450" spc="-145" dirty="0">
                <a:solidFill>
                  <a:srgbClr val="FFFFFF"/>
                </a:solidFill>
                <a:latin typeface="Verdana"/>
                <a:cs typeface="Verdana"/>
              </a:rPr>
              <a:t>SECURITY </a:t>
            </a:r>
            <a:r>
              <a:rPr sz="1450" spc="-26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VERY</a:t>
            </a:r>
            <a:r>
              <a:rPr sz="14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IMPORTANT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ANTS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EVALUATE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ZURE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35" dirty="0">
                <a:solidFill>
                  <a:srgbClr val="FFFFFF"/>
                </a:solidFill>
                <a:latin typeface="Verdana"/>
                <a:cs typeface="Verdana"/>
              </a:rPr>
              <a:t>SOLUTIONS</a:t>
            </a:r>
            <a:endParaRPr sz="145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75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EQUIREMENTS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HASE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Verdana"/>
                <a:cs typeface="Verdana"/>
              </a:rPr>
              <a:t>1)</a:t>
            </a:r>
            <a:endParaRPr sz="20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25" dirty="0">
                <a:solidFill>
                  <a:srgbClr val="FFFFFF"/>
                </a:solidFill>
                <a:latin typeface="Verdana"/>
                <a:cs typeface="Verdana"/>
              </a:rPr>
              <a:t>OVE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ATA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50" spc="-5" dirty="0">
                <a:solidFill>
                  <a:srgbClr val="FFFFFF"/>
                </a:solidFill>
                <a:latin typeface="Verdana"/>
                <a:cs typeface="Verdana"/>
              </a:rPr>
              <a:t>LOUD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PREM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PHYSICAL STORAGE </a:t>
            </a:r>
            <a:r>
              <a:rPr sz="1450" spc="-195" dirty="0">
                <a:solidFill>
                  <a:srgbClr val="FFFFFF"/>
                </a:solidFill>
                <a:latin typeface="Verdana"/>
                <a:cs typeface="Verdana"/>
              </a:rPr>
              <a:t>UNITS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SQL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DB’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EPLOY </a:t>
            </a:r>
            <a:r>
              <a:rPr sz="1450" spc="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SAMPLE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ZURE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SQL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DATABASE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45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70" dirty="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MPLEMENT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SECURITY </a:t>
            </a:r>
            <a:r>
              <a:rPr sz="1450" spc="-15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FIREWALL </a:t>
            </a:r>
            <a:r>
              <a:rPr sz="1450" spc="-170" dirty="0">
                <a:solidFill>
                  <a:srgbClr val="FFFFFF"/>
                </a:solidFill>
                <a:latin typeface="Verdana"/>
                <a:cs typeface="Verdana"/>
              </a:rPr>
              <a:t>RULES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50" spc="-110" dirty="0">
                <a:solidFill>
                  <a:srgbClr val="FFFFFF"/>
                </a:solidFill>
                <a:latin typeface="Verdana"/>
                <a:cs typeface="Verdana"/>
              </a:rPr>
              <a:t>ADMINISTRATOR</a:t>
            </a:r>
            <a:r>
              <a:rPr sz="1450" spc="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Verdana"/>
                <a:cs typeface="Verdana"/>
              </a:rPr>
              <a:t>ACCOUNTS</a:t>
            </a:r>
            <a:endParaRPr sz="145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75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EQUIREMENTS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HASE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Verdana"/>
                <a:cs typeface="Verdana"/>
              </a:rPr>
              <a:t>2)</a:t>
            </a:r>
            <a:endParaRPr sz="20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EAD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ONLY </a:t>
            </a: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COPIES 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5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10" dirty="0">
                <a:solidFill>
                  <a:srgbClr val="FFFFFF"/>
                </a:solidFill>
                <a:latin typeface="Verdana"/>
                <a:cs typeface="Verdana"/>
              </a:rPr>
              <a:t>DATABASES</a:t>
            </a:r>
            <a:endParaRPr sz="145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5" name="object 5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F879-050E-4CE3-810B-C9C713CD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1"/>
            <a:ext cx="11149013" cy="3046988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Implementation Flow-Move Data to the Cloud </a:t>
            </a:r>
            <a:br>
              <a:rPr lang="en-US" dirty="0">
                <a:highlight>
                  <a:srgbClr val="008080"/>
                </a:highlight>
              </a:rPr>
            </a:br>
            <a:r>
              <a:rPr lang="en-US" dirty="0">
                <a:highlight>
                  <a:srgbClr val="008080"/>
                </a:highlight>
              </a:rPr>
              <a:t> Initiative #4</a:t>
            </a:r>
            <a:br>
              <a:rPr lang="en-US" dirty="0">
                <a:highlight>
                  <a:srgbClr val="008080"/>
                </a:highlight>
              </a:rPr>
            </a:br>
            <a:br>
              <a:rPr lang="en-US" dirty="0">
                <a:highlight>
                  <a:srgbClr val="008080"/>
                </a:highlight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8A64-B7DD-442C-8C1D-7964937F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447799"/>
            <a:ext cx="11149013" cy="5810822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Need to register a </a:t>
            </a:r>
            <a:r>
              <a:rPr lang="en-US" dirty="0" err="1">
                <a:highlight>
                  <a:srgbClr val="008080"/>
                </a:highlight>
              </a:rPr>
              <a:t>Microsoft.DataMigration</a:t>
            </a:r>
            <a:r>
              <a:rPr lang="en-US" dirty="0">
                <a:highlight>
                  <a:srgbClr val="008080"/>
                </a:highlight>
              </a:rPr>
              <a:t> resource provider by taking its subscription.</a:t>
            </a:r>
          </a:p>
          <a:p>
            <a:r>
              <a:rPr lang="en-US" dirty="0">
                <a:highlight>
                  <a:srgbClr val="008080"/>
                </a:highlight>
              </a:rPr>
              <a:t>Azure Database migrate Assistant (DMA) has been installed to access on premises database </a:t>
            </a:r>
          </a:p>
          <a:p>
            <a:r>
              <a:rPr lang="en-US" dirty="0">
                <a:highlight>
                  <a:srgbClr val="008080"/>
                </a:highlight>
              </a:rPr>
              <a:t>Migration Project within the Azure Database Migration Service (DMS) has been created and also created a private endpoint allowing connectivity from the subnet used by the DMS.</a:t>
            </a:r>
          </a:p>
          <a:p>
            <a:r>
              <a:rPr lang="en-US" dirty="0">
                <a:highlight>
                  <a:srgbClr val="008080"/>
                </a:highlight>
              </a:rPr>
              <a:t>Read only database has been created generate reports without affecting the transactional workload</a:t>
            </a:r>
          </a:p>
          <a:p>
            <a:r>
              <a:rPr lang="en-US" dirty="0">
                <a:highlight>
                  <a:srgbClr val="008080"/>
                </a:highlight>
              </a:rPr>
              <a:t>Public network database access disabled for security reason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651" y="536905"/>
            <a:ext cx="2477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85" dirty="0">
                <a:solidFill>
                  <a:srgbClr val="5AD0B8"/>
                </a:solidFill>
              </a:rPr>
              <a:t>INITIATIVE</a:t>
            </a:r>
            <a:r>
              <a:rPr sz="3200" spc="-310" dirty="0">
                <a:solidFill>
                  <a:srgbClr val="5AD0B8"/>
                </a:solidFill>
              </a:rPr>
              <a:t> </a:t>
            </a:r>
            <a:r>
              <a:rPr sz="3200" spc="-290" dirty="0">
                <a:solidFill>
                  <a:srgbClr val="5AD0B8"/>
                </a:solidFill>
              </a:rPr>
              <a:t>#5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99643" y="1876073"/>
            <a:ext cx="9049385" cy="335343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000" spc="-20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600" spc="-204" dirty="0">
                <a:solidFill>
                  <a:srgbClr val="FFFFFF"/>
                </a:solidFill>
                <a:latin typeface="Verdana"/>
                <a:cs typeface="Verdana"/>
              </a:rPr>
              <a:t>DENTITY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UTHENTICATION 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ITUATION</a:t>
            </a:r>
            <a:endParaRPr sz="1600">
              <a:latin typeface="Verdana"/>
              <a:cs typeface="Verdana"/>
            </a:endParaRPr>
          </a:p>
          <a:p>
            <a:pPr marL="756285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20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450" spc="-204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LONG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TERM 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PLAN </a:t>
            </a:r>
            <a:r>
              <a:rPr sz="1450" spc="-26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1450" spc="-135" dirty="0">
                <a:solidFill>
                  <a:srgbClr val="FFFFFF"/>
                </a:solidFill>
                <a:latin typeface="Verdana"/>
                <a:cs typeface="Verdana"/>
              </a:rPr>
              <a:t>INFRASTRUCTURE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50" spc="-135" dirty="0">
                <a:solidFill>
                  <a:srgbClr val="FFFFFF"/>
                </a:solidFill>
                <a:latin typeface="Verdana"/>
                <a:cs typeface="Verdana"/>
              </a:rPr>
              <a:t>SERVICES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450" spc="-160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4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ZURE</a:t>
            </a:r>
            <a:endParaRPr sz="1450">
              <a:latin typeface="Verdana"/>
              <a:cs typeface="Verdana"/>
            </a:endParaRPr>
          </a:p>
          <a:p>
            <a:pPr marL="756285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HYBRID </a:t>
            </a: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ENVIRONMENT </a:t>
            </a:r>
            <a:r>
              <a:rPr sz="1450" spc="-26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NEEDED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IMMEDIATE</a:t>
            </a:r>
            <a:r>
              <a:rPr sz="1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65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7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EQUIREMENTS</a:t>
            </a:r>
            <a:endParaRPr sz="160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20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50" spc="-204" dirty="0">
                <a:solidFill>
                  <a:srgbClr val="FFFFFF"/>
                </a:solidFill>
                <a:latin typeface="Verdana"/>
                <a:cs typeface="Verdana"/>
              </a:rPr>
              <a:t>SERS </a:t>
            </a:r>
            <a:r>
              <a:rPr sz="1450" spc="-15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450" spc="-160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ABLE TO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1450" spc="-190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PREMISES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CTIVE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IRECTORY </a:t>
            </a:r>
            <a:r>
              <a:rPr sz="1450" spc="-114" dirty="0">
                <a:solidFill>
                  <a:srgbClr val="FFFFFF"/>
                </a:solidFill>
                <a:latin typeface="Verdana"/>
                <a:cs typeface="Verdana"/>
              </a:rPr>
              <a:t>CREDENTIALS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4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ZURE</a:t>
            </a:r>
            <a:endParaRPr sz="145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LL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ZURE 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DMINISTRATORS </a:t>
            </a:r>
            <a:r>
              <a:rPr sz="1450" spc="-15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USE THE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ICROSOFT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UTHENTICATOR</a:t>
            </a:r>
            <a:r>
              <a:rPr sz="14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45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VOID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PROVIDING 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PERMANENT 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"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STANDING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" 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ACCESS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ANY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CRITICAL </a:t>
            </a:r>
            <a:r>
              <a:rPr sz="1450" spc="-40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145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ACCOUNTS</a:t>
            </a:r>
            <a:endParaRPr sz="145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LL 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ADMINISTRATIVE </a:t>
            </a:r>
            <a:r>
              <a:rPr sz="1450" spc="-114" dirty="0">
                <a:solidFill>
                  <a:srgbClr val="FFFFFF"/>
                </a:solidFill>
                <a:latin typeface="Verdana"/>
                <a:cs typeface="Verdana"/>
              </a:rPr>
              <a:t>ACTIVITY </a:t>
            </a:r>
            <a:r>
              <a:rPr sz="1450" spc="-15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450" spc="-45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APPROVAL</a:t>
            </a: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Verdana"/>
                <a:cs typeface="Verdana"/>
              </a:rPr>
              <a:t>MECHANISM</a:t>
            </a:r>
            <a:endParaRPr sz="14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5" name="object 5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5EFB-9D17-479B-908E-EA7E9074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1"/>
            <a:ext cx="11149013" cy="1218795"/>
          </a:xfrm>
        </p:spPr>
        <p:txBody>
          <a:bodyPr/>
          <a:lstStyle/>
          <a:p>
            <a:r>
              <a:rPr lang="en-US" dirty="0">
                <a:highlight>
                  <a:srgbClr val="008080"/>
                </a:highlight>
              </a:rPr>
              <a:t>Implementation Flow-Move Data to the Cloud </a:t>
            </a:r>
            <a:br>
              <a:rPr lang="en-US" dirty="0">
                <a:highlight>
                  <a:srgbClr val="008080"/>
                </a:highlight>
              </a:rPr>
            </a:br>
            <a:r>
              <a:rPr lang="en-US" dirty="0">
                <a:highlight>
                  <a:srgbClr val="008080"/>
                </a:highlight>
              </a:rPr>
              <a:t> Initiative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783B-CBB0-4C8E-BC24-EEC133E9D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447800"/>
            <a:ext cx="11149013" cy="4924425"/>
          </a:xfrm>
        </p:spPr>
        <p:txBody>
          <a:bodyPr/>
          <a:lstStyle/>
          <a:p>
            <a:endParaRPr lang="en-US" dirty="0">
              <a:highlight>
                <a:srgbClr val="008080"/>
              </a:highlight>
            </a:endParaRPr>
          </a:p>
          <a:p>
            <a:endParaRPr lang="en-US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The Azure Active Directory (Azure AD) enterprise identity service provides single sign-on and multi-factor authentication to help protect  users from 99.9 percent of cybersecurity attacks.</a:t>
            </a:r>
          </a:p>
          <a:p>
            <a:r>
              <a:rPr lang="en-US" dirty="0">
                <a:highlight>
                  <a:srgbClr val="008080"/>
                </a:highlight>
              </a:rPr>
              <a:t>approval based access has been Implemented through PIM for administrative activities  </a:t>
            </a:r>
          </a:p>
          <a:p>
            <a:endParaRPr lang="en-US" dirty="0">
              <a:highlight>
                <a:srgbClr val="008080"/>
              </a:highlight>
            </a:endParaRPr>
          </a:p>
          <a:p>
            <a:endParaRPr lang="en-US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93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672" y="298450"/>
            <a:ext cx="47929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5" dirty="0">
                <a:solidFill>
                  <a:srgbClr val="5AD0B8"/>
                </a:solidFill>
              </a:rPr>
              <a:t>AZURE </a:t>
            </a:r>
            <a:r>
              <a:rPr sz="3200" spc="-130" dirty="0">
                <a:solidFill>
                  <a:srgbClr val="5AD0B8"/>
                </a:solidFill>
              </a:rPr>
              <a:t>MIGRATION</a:t>
            </a:r>
            <a:r>
              <a:rPr sz="3200" spc="-320" dirty="0">
                <a:solidFill>
                  <a:srgbClr val="5AD0B8"/>
                </a:solidFill>
              </a:rPr>
              <a:t> </a:t>
            </a:r>
            <a:r>
              <a:rPr sz="3200" spc="-45" dirty="0">
                <a:solidFill>
                  <a:srgbClr val="5AD0B8"/>
                </a:solidFill>
              </a:rPr>
              <a:t>PLAN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99643" y="1154023"/>
            <a:ext cx="6857365" cy="41179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ETUP </a:t>
            </a:r>
            <a:r>
              <a:rPr sz="2000" spc="125" dirty="0">
                <a:solidFill>
                  <a:srgbClr val="FFFFFF"/>
                </a:solidFill>
                <a:latin typeface="Verdana"/>
                <a:cs typeface="Verdana"/>
              </a:rPr>
              <a:t>POC </a:t>
            </a:r>
            <a:r>
              <a:rPr sz="2000" spc="-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SING</a:t>
            </a:r>
            <a:r>
              <a:rPr sz="16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AZURE</a:t>
            </a:r>
            <a:endParaRPr sz="160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0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204" dirty="0">
                <a:solidFill>
                  <a:srgbClr val="FFFFFF"/>
                </a:solidFill>
                <a:latin typeface="Verdana"/>
                <a:cs typeface="Verdana"/>
              </a:rPr>
              <a:t>UBMIT </a:t>
            </a: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SSESSMENT 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EPORT </a:t>
            </a:r>
            <a:r>
              <a:rPr sz="2000" spc="-270" dirty="0">
                <a:solidFill>
                  <a:srgbClr val="FFFFFF"/>
                </a:solidFill>
                <a:latin typeface="Verdana"/>
                <a:cs typeface="Verdana"/>
              </a:rPr>
              <a:t>– </a:t>
            </a:r>
            <a:r>
              <a:rPr sz="2000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YRS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RESERVATION</a:t>
            </a:r>
            <a:endParaRPr sz="160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LAN</a:t>
            </a:r>
            <a:r>
              <a:rPr sz="16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IGRATION</a:t>
            </a:r>
            <a:endParaRPr sz="16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50" spc="-105" dirty="0">
                <a:solidFill>
                  <a:srgbClr val="FFFFFF"/>
                </a:solidFill>
                <a:latin typeface="Verdana"/>
                <a:cs typeface="Verdana"/>
              </a:rPr>
              <a:t>ETWORK</a:t>
            </a:r>
            <a:r>
              <a:rPr sz="14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35" dirty="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endParaRPr sz="1450" dirty="0">
              <a:latin typeface="Verdana"/>
              <a:cs typeface="Verdana"/>
            </a:endParaRPr>
          </a:p>
          <a:p>
            <a:pPr marL="1213485" lvl="2" indent="-287020">
              <a:lnSpc>
                <a:spcPct val="100000"/>
              </a:lnSpc>
              <a:spcBef>
                <a:spcPts val="980"/>
              </a:spcBef>
              <a:buClr>
                <a:srgbClr val="5AD0B8"/>
              </a:buClr>
              <a:buFont typeface="Arial"/>
              <a:buChar char="•"/>
              <a:tabLst>
                <a:tab pos="1213485" algn="l"/>
                <a:tab pos="1214120" algn="l"/>
              </a:tabLst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VLAN, </a:t>
            </a:r>
            <a:r>
              <a:rPr sz="1600" spc="-1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250" spc="-145" dirty="0">
                <a:solidFill>
                  <a:srgbClr val="FFFFFF"/>
                </a:solidFill>
                <a:latin typeface="Verdana"/>
                <a:cs typeface="Verdana"/>
              </a:rPr>
              <a:t>UBNET</a:t>
            </a:r>
            <a:r>
              <a:rPr sz="1600" spc="-14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NSG, </a:t>
            </a:r>
            <a:r>
              <a:rPr sz="1250" spc="-65" dirty="0">
                <a:solidFill>
                  <a:srgbClr val="FFFFFF"/>
                </a:solidFill>
                <a:latin typeface="Verdana"/>
                <a:cs typeface="Verdana"/>
              </a:rPr>
              <a:t>TRAFFIC</a:t>
            </a:r>
            <a:r>
              <a:rPr sz="12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50" spc="45" dirty="0">
                <a:solidFill>
                  <a:srgbClr val="FFFFFF"/>
                </a:solidFill>
                <a:latin typeface="Verdana"/>
                <a:cs typeface="Verdana"/>
              </a:rPr>
              <a:t>ANAGER</a:t>
            </a:r>
            <a:r>
              <a:rPr sz="1600" spc="45" dirty="0">
                <a:solidFill>
                  <a:srgbClr val="FFFFFF"/>
                </a:solidFill>
                <a:latin typeface="Verdana"/>
                <a:cs typeface="Verdana"/>
              </a:rPr>
              <a:t>….</a:t>
            </a:r>
            <a:endParaRPr sz="16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IGRATION</a:t>
            </a:r>
            <a:r>
              <a:rPr sz="14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PLAN</a:t>
            </a:r>
            <a:endParaRPr sz="1450" dirty="0">
              <a:latin typeface="Verdana"/>
              <a:cs typeface="Verdana"/>
            </a:endParaRPr>
          </a:p>
          <a:p>
            <a:pPr marL="1213485" lvl="2" indent="-287020">
              <a:lnSpc>
                <a:spcPct val="100000"/>
              </a:lnSpc>
              <a:spcBef>
                <a:spcPts val="985"/>
              </a:spcBef>
              <a:buClr>
                <a:srgbClr val="5AD0B8"/>
              </a:buClr>
              <a:buFont typeface="Arial"/>
              <a:buChar char="•"/>
              <a:tabLst>
                <a:tab pos="1213485" algn="l"/>
                <a:tab pos="1214120" algn="l"/>
              </a:tabLst>
            </a:pP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50" spc="-85" dirty="0">
                <a:solidFill>
                  <a:srgbClr val="FFFFFF"/>
                </a:solidFill>
                <a:latin typeface="Verdana"/>
                <a:cs typeface="Verdana"/>
              </a:rPr>
              <a:t>ZURE</a:t>
            </a:r>
            <a:r>
              <a:rPr sz="125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50" spc="-45" dirty="0">
                <a:solidFill>
                  <a:srgbClr val="FFFFFF"/>
                </a:solidFill>
                <a:latin typeface="Verdana"/>
                <a:cs typeface="Verdana"/>
              </a:rPr>
              <a:t>IGRATE</a:t>
            </a:r>
            <a:endParaRPr sz="12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ATA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IGRATION</a:t>
            </a:r>
            <a:r>
              <a:rPr sz="145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LAN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PPLICATION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IGRATION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LAN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UGGESTIONS 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EFACTOR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EBUILD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50" spc="-150" dirty="0">
                <a:solidFill>
                  <a:srgbClr val="FFFFFF"/>
                </a:solidFill>
                <a:latin typeface="Verdana"/>
                <a:cs typeface="Verdana"/>
              </a:rPr>
              <a:t>EHOST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50" spc="-110" dirty="0">
                <a:solidFill>
                  <a:srgbClr val="FFFFFF"/>
                </a:solidFill>
                <a:latin typeface="Verdana"/>
                <a:cs typeface="Verdana"/>
              </a:rPr>
              <a:t>EARCHITECT</a:t>
            </a:r>
            <a:endParaRPr sz="1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63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119" y="267715"/>
            <a:ext cx="19805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0" dirty="0">
                <a:solidFill>
                  <a:srgbClr val="5AD0B8"/>
                </a:solidFill>
              </a:rPr>
              <a:t>ALPHA</a:t>
            </a:r>
            <a:r>
              <a:rPr sz="3200" spc="-330" dirty="0">
                <a:solidFill>
                  <a:srgbClr val="5AD0B8"/>
                </a:solidFill>
              </a:rPr>
              <a:t> </a:t>
            </a:r>
            <a:r>
              <a:rPr sz="3200" spc="-520" dirty="0">
                <a:solidFill>
                  <a:srgbClr val="5AD0B8"/>
                </a:solidFill>
              </a:rPr>
              <a:t>SKI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346354" y="2206599"/>
            <a:ext cx="7434580" cy="219900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600" spc="-55" dirty="0">
                <a:solidFill>
                  <a:srgbClr val="FFFFFF"/>
                </a:solidFill>
                <a:latin typeface="Verdana"/>
                <a:cs typeface="Verdana"/>
              </a:rPr>
              <a:t>OUNTAIN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ENTERTAINMENT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600" spc="-15" dirty="0">
                <a:solidFill>
                  <a:srgbClr val="FFFFFF"/>
                </a:solidFill>
                <a:latin typeface="Verdana"/>
                <a:cs typeface="Verdana"/>
              </a:rPr>
              <a:t>LODGING</a:t>
            </a:r>
            <a:r>
              <a:rPr sz="16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Verdana"/>
                <a:cs typeface="Verdana"/>
              </a:rPr>
              <a:t>COMPANY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FFER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BOTH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WINTER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600" spc="-90" dirty="0">
                <a:solidFill>
                  <a:srgbClr val="FFFFFF"/>
                </a:solidFill>
                <a:latin typeface="Verdana"/>
                <a:cs typeface="Verdana"/>
              </a:rPr>
              <a:t>SUMMER</a:t>
            </a:r>
            <a:r>
              <a:rPr sz="16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endParaRPr sz="1600">
              <a:latin typeface="Verdana"/>
              <a:cs typeface="Verdana"/>
            </a:endParaRPr>
          </a:p>
          <a:p>
            <a:pPr marL="756285" lvl="1" indent="-287020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5,000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EMPLOYEES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INCLUDING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SEASONAL</a:t>
            </a:r>
            <a:r>
              <a:rPr sz="145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WORKERS</a:t>
            </a:r>
            <a:endParaRPr sz="14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7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-195" dirty="0">
                <a:solidFill>
                  <a:srgbClr val="FFFFFF"/>
                </a:solidFill>
                <a:latin typeface="Verdana"/>
                <a:cs typeface="Verdana"/>
              </a:rPr>
              <a:t>HREE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LOCATIONS 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600" spc="-2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USA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—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600" spc="20" dirty="0">
                <a:solidFill>
                  <a:srgbClr val="FFFFFF"/>
                </a:solidFill>
                <a:latin typeface="Verdana"/>
                <a:cs typeface="Verdana"/>
              </a:rPr>
              <a:t>OLORADO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YOMING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TAH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-195" dirty="0">
                <a:solidFill>
                  <a:srgbClr val="FFFFFF"/>
                </a:solidFill>
                <a:latin typeface="Verdana"/>
                <a:cs typeface="Verdana"/>
              </a:rPr>
              <a:t>HREE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LOCATIONS 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00" spc="-90" dirty="0">
                <a:solidFill>
                  <a:srgbClr val="FFFFFF"/>
                </a:solidFill>
                <a:latin typeface="Verdana"/>
                <a:cs typeface="Verdana"/>
              </a:rPr>
              <a:t>UROPE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— </a:t>
            </a: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TALY</a:t>
            </a: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2 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6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WITZERLAND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3" y="6362700"/>
            <a:ext cx="533400" cy="495300"/>
          </a:xfrm>
          <a:custGeom>
            <a:avLst/>
            <a:gdLst/>
            <a:ahLst/>
            <a:cxnLst/>
            <a:rect l="l" t="t" r="r" b="b"/>
            <a:pathLst>
              <a:path w="533400" h="495300">
                <a:moveTo>
                  <a:pt x="0" y="0"/>
                </a:moveTo>
                <a:lnTo>
                  <a:pt x="0" y="495300"/>
                </a:lnTo>
                <a:lnTo>
                  <a:pt x="53340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5AD0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7" name="object 7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5AD0B8"/>
                </a:solidFill>
                <a:latin typeface="Gothic Uralic"/>
                <a:cs typeface="Gothic Uralic"/>
              </a:rPr>
              <a:t>BEST</a:t>
            </a:r>
            <a:r>
              <a:rPr b="1" spc="-75" dirty="0">
                <a:solidFill>
                  <a:srgbClr val="5AD0B8"/>
                </a:solidFill>
                <a:latin typeface="Gothic Uralic"/>
                <a:cs typeface="Gothic Uralic"/>
              </a:rPr>
              <a:t> </a:t>
            </a:r>
            <a:r>
              <a:rPr spc="-760" dirty="0"/>
              <a:t>WISHES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43" y="267715"/>
            <a:ext cx="68091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5" dirty="0">
                <a:solidFill>
                  <a:srgbClr val="5AD0B8"/>
                </a:solidFill>
              </a:rPr>
              <a:t>REASONS </a:t>
            </a:r>
            <a:r>
              <a:rPr sz="3200" spc="-175" dirty="0">
                <a:solidFill>
                  <a:srgbClr val="5AD0B8"/>
                </a:solidFill>
              </a:rPr>
              <a:t>TO </a:t>
            </a:r>
            <a:r>
              <a:rPr sz="3200" spc="65" dirty="0">
                <a:solidFill>
                  <a:srgbClr val="5AD0B8"/>
                </a:solidFill>
              </a:rPr>
              <a:t>MOVE </a:t>
            </a:r>
            <a:r>
              <a:rPr sz="3200" spc="-175" dirty="0">
                <a:solidFill>
                  <a:srgbClr val="5AD0B8"/>
                </a:solidFill>
              </a:rPr>
              <a:t>TO </a:t>
            </a:r>
            <a:r>
              <a:rPr sz="3200" spc="-380" dirty="0">
                <a:solidFill>
                  <a:srgbClr val="5AD0B8"/>
                </a:solidFill>
              </a:rPr>
              <a:t>THE</a:t>
            </a:r>
            <a:r>
              <a:rPr sz="3200" spc="-790" dirty="0">
                <a:solidFill>
                  <a:srgbClr val="5AD0B8"/>
                </a:solidFill>
              </a:rPr>
              <a:t> </a:t>
            </a:r>
            <a:r>
              <a:rPr sz="3200" dirty="0">
                <a:solidFill>
                  <a:srgbClr val="5AD0B8"/>
                </a:solidFill>
              </a:rPr>
              <a:t>CLOUD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04291" y="1495780"/>
            <a:ext cx="8312784" cy="22358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7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600" spc="-70" dirty="0">
                <a:solidFill>
                  <a:srgbClr val="FFFFFF"/>
                </a:solidFill>
                <a:latin typeface="Verdana"/>
                <a:cs typeface="Verdana"/>
              </a:rPr>
              <a:t>ORKING 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MOUNTAIN </a:t>
            </a: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LOCATIONS</a:t>
            </a:r>
            <a:r>
              <a:rPr sz="1600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3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DIFFICULT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NFRASTRUCTURE </a:t>
            </a: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COSTS </a:t>
            </a:r>
            <a:r>
              <a:rPr sz="1600" spc="-7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HIGH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600" spc="-185" dirty="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sz="1600" spc="-3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600" spc="50" dirty="0">
                <a:solidFill>
                  <a:srgbClr val="FFFFFF"/>
                </a:solidFill>
                <a:latin typeface="Verdana"/>
                <a:cs typeface="Verdana"/>
              </a:rPr>
              <a:t>NO </a:t>
            </a:r>
            <a:r>
              <a:rPr sz="1600" spc="55" dirty="0">
                <a:solidFill>
                  <a:srgbClr val="FFFFFF"/>
                </a:solidFill>
                <a:latin typeface="Verdana"/>
                <a:cs typeface="Verdana"/>
              </a:rPr>
              <a:t>ROOM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ANDWIDTH </a:t>
            </a:r>
            <a:r>
              <a:rPr sz="1600" spc="-29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OFTEN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sz="1600" spc="-15" dirty="0">
                <a:solidFill>
                  <a:srgbClr val="FFFFFF"/>
                </a:solidFill>
                <a:latin typeface="Verdana"/>
                <a:cs typeface="Verdana"/>
              </a:rPr>
              <a:t>CAPACITY 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600" spc="-180" dirty="0">
                <a:solidFill>
                  <a:srgbClr val="FFFFFF"/>
                </a:solidFill>
                <a:latin typeface="Verdana"/>
                <a:cs typeface="Verdana"/>
              </a:rPr>
              <a:t>INTERNET </a:t>
            </a:r>
            <a:r>
              <a:rPr sz="1600" spc="-55" dirty="0">
                <a:solidFill>
                  <a:srgbClr val="FFFFFF"/>
                </a:solidFill>
                <a:latin typeface="Verdana"/>
                <a:cs typeface="Verdana"/>
              </a:rPr>
              <a:t>ACCESS </a:t>
            </a:r>
            <a:r>
              <a:rPr sz="1600" spc="8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6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90" dirty="0">
                <a:solidFill>
                  <a:srgbClr val="FFFFFF"/>
                </a:solidFill>
                <a:latin typeface="Verdana"/>
                <a:cs typeface="Verdana"/>
              </a:rPr>
              <a:t>INTERMITTENT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600" spc="-75" dirty="0">
                <a:solidFill>
                  <a:srgbClr val="FFFFFF"/>
                </a:solidFill>
                <a:latin typeface="Verdana"/>
                <a:cs typeface="Verdana"/>
              </a:rPr>
              <a:t>EW </a:t>
            </a:r>
            <a:r>
              <a:rPr sz="1600" spc="-200" dirty="0">
                <a:solidFill>
                  <a:srgbClr val="FFFFFF"/>
                </a:solidFill>
                <a:latin typeface="Verdana"/>
                <a:cs typeface="Verdana"/>
              </a:rPr>
              <a:t>INITIATIVES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ALLOW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OPPORTUNITIES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-180" dirty="0">
                <a:solidFill>
                  <a:srgbClr val="FFFFFF"/>
                </a:solidFill>
                <a:latin typeface="Verdana"/>
                <a:cs typeface="Verdana"/>
              </a:rPr>
              <a:t>HEY </a:t>
            </a:r>
            <a:r>
              <a:rPr sz="1600" spc="40" dirty="0">
                <a:solidFill>
                  <a:srgbClr val="FFFFFF"/>
                </a:solidFill>
                <a:latin typeface="Verdana"/>
                <a:cs typeface="Verdana"/>
              </a:rPr>
              <a:t>DO </a:t>
            </a: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SOME </a:t>
            </a:r>
            <a:r>
              <a:rPr sz="2000" spc="-275" dirty="0">
                <a:solidFill>
                  <a:srgbClr val="FFFFFF"/>
                </a:solidFill>
                <a:latin typeface="Verdana"/>
                <a:cs typeface="Verdana"/>
              </a:rPr>
              <a:t>US </a:t>
            </a:r>
            <a:r>
              <a:rPr sz="1600" spc="100" dirty="0">
                <a:solidFill>
                  <a:srgbClr val="FFFFFF"/>
                </a:solidFill>
                <a:latin typeface="Verdana"/>
                <a:cs typeface="Verdana"/>
              </a:rPr>
              <a:t>GOV </a:t>
            </a: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INTEGRATED 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SERVICES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6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79289" y="307657"/>
            <a:ext cx="927735" cy="902969"/>
            <a:chOff x="11079289" y="307657"/>
            <a:chExt cx="927735" cy="902969"/>
          </a:xfrm>
        </p:grpSpPr>
        <p:sp>
          <p:nvSpPr>
            <p:cNvPr id="5" name="object 5"/>
            <p:cNvSpPr/>
            <p:nvPr/>
          </p:nvSpPr>
          <p:spPr>
            <a:xfrm>
              <a:off x="11082528" y="310896"/>
              <a:ext cx="920496" cy="8961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79289" y="307657"/>
              <a:ext cx="927226" cy="902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80877" y="309245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6" y="0"/>
                  </a:moveTo>
                  <a:lnTo>
                    <a:pt x="474345" y="0"/>
                  </a:lnTo>
                  <a:lnTo>
                    <a:pt x="520192" y="2412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59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69"/>
                  </a:lnTo>
                  <a:lnTo>
                    <a:pt x="792099" y="131952"/>
                  </a:lnTo>
                  <a:lnTo>
                    <a:pt x="821181" y="163702"/>
                  </a:lnTo>
                  <a:lnTo>
                    <a:pt x="847090" y="198374"/>
                  </a:lnTo>
                  <a:lnTo>
                    <a:pt x="869823" y="235457"/>
                  </a:lnTo>
                  <a:lnTo>
                    <a:pt x="888492" y="274827"/>
                  </a:lnTo>
                  <a:lnTo>
                    <a:pt x="903731" y="315849"/>
                  </a:lnTo>
                  <a:lnTo>
                    <a:pt x="914780" y="359282"/>
                  </a:lnTo>
                  <a:lnTo>
                    <a:pt x="921639" y="403859"/>
                  </a:lnTo>
                  <a:lnTo>
                    <a:pt x="924051" y="449706"/>
                  </a:lnTo>
                  <a:lnTo>
                    <a:pt x="921639" y="495934"/>
                  </a:lnTo>
                  <a:lnTo>
                    <a:pt x="914780" y="540512"/>
                  </a:lnTo>
                  <a:lnTo>
                    <a:pt x="903731" y="583564"/>
                  </a:lnTo>
                  <a:lnTo>
                    <a:pt x="888492" y="624966"/>
                  </a:lnTo>
                  <a:lnTo>
                    <a:pt x="869823" y="663955"/>
                  </a:lnTo>
                  <a:lnTo>
                    <a:pt x="847090" y="701039"/>
                  </a:lnTo>
                  <a:lnTo>
                    <a:pt x="821181" y="735710"/>
                  </a:lnTo>
                  <a:lnTo>
                    <a:pt x="792099" y="767588"/>
                  </a:lnTo>
                  <a:lnTo>
                    <a:pt x="760349" y="796670"/>
                  </a:lnTo>
                  <a:lnTo>
                    <a:pt x="725677" y="822451"/>
                  </a:lnTo>
                  <a:lnTo>
                    <a:pt x="688594" y="845184"/>
                  </a:lnTo>
                  <a:lnTo>
                    <a:pt x="649224" y="863980"/>
                  </a:lnTo>
                  <a:lnTo>
                    <a:pt x="608202" y="879093"/>
                  </a:lnTo>
                  <a:lnTo>
                    <a:pt x="564769" y="890269"/>
                  </a:lnTo>
                  <a:lnTo>
                    <a:pt x="520192" y="897001"/>
                  </a:lnTo>
                  <a:lnTo>
                    <a:pt x="474345" y="899413"/>
                  </a:lnTo>
                  <a:lnTo>
                    <a:pt x="449706" y="899413"/>
                  </a:lnTo>
                  <a:lnTo>
                    <a:pt x="403859" y="897001"/>
                  </a:lnTo>
                  <a:lnTo>
                    <a:pt x="359282" y="890269"/>
                  </a:lnTo>
                  <a:lnTo>
                    <a:pt x="315849" y="879093"/>
                  </a:lnTo>
                  <a:lnTo>
                    <a:pt x="274827" y="863980"/>
                  </a:lnTo>
                  <a:lnTo>
                    <a:pt x="235457" y="845184"/>
                  </a:lnTo>
                  <a:lnTo>
                    <a:pt x="198374" y="822451"/>
                  </a:lnTo>
                  <a:lnTo>
                    <a:pt x="163702" y="796670"/>
                  </a:lnTo>
                  <a:lnTo>
                    <a:pt x="131952" y="767588"/>
                  </a:lnTo>
                  <a:lnTo>
                    <a:pt x="102870" y="735710"/>
                  </a:lnTo>
                  <a:lnTo>
                    <a:pt x="76962" y="701039"/>
                  </a:lnTo>
                  <a:lnTo>
                    <a:pt x="54228" y="663955"/>
                  </a:lnTo>
                  <a:lnTo>
                    <a:pt x="35559" y="624966"/>
                  </a:lnTo>
                  <a:lnTo>
                    <a:pt x="20320" y="583564"/>
                  </a:lnTo>
                  <a:lnTo>
                    <a:pt x="9271" y="540512"/>
                  </a:lnTo>
                  <a:lnTo>
                    <a:pt x="2413" y="495934"/>
                  </a:lnTo>
                  <a:lnTo>
                    <a:pt x="0" y="449706"/>
                  </a:lnTo>
                  <a:lnTo>
                    <a:pt x="2413" y="403859"/>
                  </a:lnTo>
                  <a:lnTo>
                    <a:pt x="9271" y="359282"/>
                  </a:lnTo>
                  <a:lnTo>
                    <a:pt x="20320" y="315849"/>
                  </a:lnTo>
                  <a:lnTo>
                    <a:pt x="35559" y="274827"/>
                  </a:lnTo>
                  <a:lnTo>
                    <a:pt x="54228" y="235457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69"/>
                  </a:lnTo>
                  <a:lnTo>
                    <a:pt x="198374" y="76962"/>
                  </a:lnTo>
                  <a:lnTo>
                    <a:pt x="235457" y="54228"/>
                  </a:lnTo>
                  <a:lnTo>
                    <a:pt x="274827" y="35559"/>
                  </a:lnTo>
                  <a:lnTo>
                    <a:pt x="315849" y="20320"/>
                  </a:lnTo>
                  <a:lnTo>
                    <a:pt x="359282" y="9271"/>
                  </a:lnTo>
                  <a:lnTo>
                    <a:pt x="403859" y="2412"/>
                  </a:lnTo>
                  <a:lnTo>
                    <a:pt x="449706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41477"/>
            <a:ext cx="68294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0" dirty="0"/>
              <a:t>CURRENT </a:t>
            </a:r>
            <a:r>
              <a:rPr sz="3200" spc="-195" dirty="0"/>
              <a:t>NETWORK</a:t>
            </a:r>
            <a:r>
              <a:rPr sz="3200" spc="-375" dirty="0"/>
              <a:t> </a:t>
            </a:r>
            <a:r>
              <a:rPr sz="3200" spc="-215" dirty="0"/>
              <a:t>ARCHITECTURE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2298389" y="2356034"/>
            <a:ext cx="1882181" cy="86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7684" y="2675777"/>
            <a:ext cx="87947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0" dirty="0">
                <a:latin typeface="Carlito"/>
                <a:cs typeface="Carlito"/>
              </a:rPr>
              <a:t>SaltLake,</a:t>
            </a:r>
            <a:r>
              <a:rPr sz="1150" b="1" spc="-30" dirty="0">
                <a:latin typeface="Carlito"/>
                <a:cs typeface="Carlito"/>
              </a:rPr>
              <a:t> </a:t>
            </a:r>
            <a:r>
              <a:rPr sz="1150" b="1" spc="10" dirty="0">
                <a:latin typeface="Carlito"/>
                <a:cs typeface="Carlito"/>
              </a:rPr>
              <a:t>USA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8389" y="4288194"/>
            <a:ext cx="1878947" cy="1212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59954" y="4338265"/>
            <a:ext cx="95821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0" dirty="0">
                <a:latin typeface="Carlito"/>
                <a:cs typeface="Carlito"/>
              </a:rPr>
              <a:t>Cervinia,</a:t>
            </a:r>
            <a:r>
              <a:rPr sz="1150" b="1" spc="-35" dirty="0">
                <a:latin typeface="Carlito"/>
                <a:cs typeface="Carlito"/>
              </a:rPr>
              <a:t> </a:t>
            </a:r>
            <a:r>
              <a:rPr sz="1150" b="1" spc="15" dirty="0">
                <a:latin typeface="Carlito"/>
                <a:cs typeface="Carlito"/>
              </a:rPr>
              <a:t>ITALY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4288" y="4290133"/>
            <a:ext cx="1878947" cy="863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82957" y="4611655"/>
            <a:ext cx="82550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0" dirty="0">
                <a:latin typeface="Carlito"/>
                <a:cs typeface="Carlito"/>
              </a:rPr>
              <a:t>Zurich,</a:t>
            </a:r>
            <a:r>
              <a:rPr sz="1150" b="1" spc="-40" dirty="0">
                <a:latin typeface="Carlito"/>
                <a:cs typeface="Carlito"/>
              </a:rPr>
              <a:t> </a:t>
            </a:r>
            <a:r>
              <a:rPr sz="1150" b="1" spc="10" dirty="0">
                <a:latin typeface="Carlito"/>
                <a:cs typeface="Carlito"/>
              </a:rPr>
              <a:t>Swiss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4287" y="2354094"/>
            <a:ext cx="1878947" cy="1212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1366" y="2402279"/>
            <a:ext cx="80835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0" dirty="0">
                <a:latin typeface="Carlito"/>
                <a:cs typeface="Carlito"/>
              </a:rPr>
              <a:t>Denvar,</a:t>
            </a:r>
            <a:r>
              <a:rPr sz="1150" b="1" spc="-35" dirty="0">
                <a:latin typeface="Carlito"/>
                <a:cs typeface="Carlito"/>
              </a:rPr>
              <a:t> </a:t>
            </a:r>
            <a:r>
              <a:rPr sz="1150" b="1" spc="10" dirty="0">
                <a:latin typeface="Carlito"/>
                <a:cs typeface="Carlito"/>
              </a:rPr>
              <a:t>USA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18347" y="4288194"/>
            <a:ext cx="1878947" cy="1212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80358" y="4338265"/>
            <a:ext cx="116395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5" dirty="0">
                <a:latin typeface="Carlito"/>
                <a:cs typeface="Carlito"/>
              </a:rPr>
              <a:t>Jackson </a:t>
            </a:r>
            <a:r>
              <a:rPr sz="1150" b="1" spc="10" dirty="0">
                <a:latin typeface="Carlito"/>
                <a:cs typeface="Carlito"/>
              </a:rPr>
              <a:t>Hole,</a:t>
            </a:r>
            <a:r>
              <a:rPr sz="1150" b="1" spc="-55" dirty="0">
                <a:latin typeface="Carlito"/>
                <a:cs typeface="Carlito"/>
              </a:rPr>
              <a:t> </a:t>
            </a:r>
            <a:r>
              <a:rPr sz="1150" b="1" spc="15" dirty="0">
                <a:latin typeface="Carlito"/>
                <a:cs typeface="Carlito"/>
              </a:rPr>
              <a:t>USA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18347" y="2356034"/>
            <a:ext cx="1878947" cy="863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66921" y="2675777"/>
            <a:ext cx="98933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15" dirty="0">
                <a:latin typeface="Carlito"/>
                <a:cs typeface="Carlito"/>
              </a:rPr>
              <a:t>Zermatt,</a:t>
            </a:r>
            <a:r>
              <a:rPr sz="1150" b="1" spc="-50" dirty="0">
                <a:latin typeface="Carlito"/>
                <a:cs typeface="Carlito"/>
              </a:rPr>
              <a:t> </a:t>
            </a:r>
            <a:r>
              <a:rPr sz="1150" b="1" spc="10" dirty="0">
                <a:latin typeface="Carlito"/>
                <a:cs typeface="Carlito"/>
              </a:rPr>
              <a:t>SWISS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47794" y="981215"/>
            <a:ext cx="688340" cy="687705"/>
          </a:xfrm>
          <a:custGeom>
            <a:avLst/>
            <a:gdLst/>
            <a:ahLst/>
            <a:cxnLst/>
            <a:rect l="l" t="t" r="r" b="b"/>
            <a:pathLst>
              <a:path w="688339" h="687705">
                <a:moveTo>
                  <a:pt x="343988" y="0"/>
                </a:moveTo>
                <a:lnTo>
                  <a:pt x="297319" y="3139"/>
                </a:lnTo>
                <a:lnTo>
                  <a:pt x="252555" y="12285"/>
                </a:lnTo>
                <a:lnTo>
                  <a:pt x="210108" y="27027"/>
                </a:lnTo>
                <a:lnTo>
                  <a:pt x="170387" y="46955"/>
                </a:lnTo>
                <a:lnTo>
                  <a:pt x="133803" y="71660"/>
                </a:lnTo>
                <a:lnTo>
                  <a:pt x="100765" y="100729"/>
                </a:lnTo>
                <a:lnTo>
                  <a:pt x="71685" y="133755"/>
                </a:lnTo>
                <a:lnTo>
                  <a:pt x="46972" y="170326"/>
                </a:lnTo>
                <a:lnTo>
                  <a:pt x="27037" y="210033"/>
                </a:lnTo>
                <a:lnTo>
                  <a:pt x="12290" y="252465"/>
                </a:lnTo>
                <a:lnTo>
                  <a:pt x="3140" y="297213"/>
                </a:lnTo>
                <a:lnTo>
                  <a:pt x="0" y="343866"/>
                </a:lnTo>
                <a:lnTo>
                  <a:pt x="3140" y="390517"/>
                </a:lnTo>
                <a:lnTo>
                  <a:pt x="12290" y="435258"/>
                </a:lnTo>
                <a:lnTo>
                  <a:pt x="27037" y="477682"/>
                </a:lnTo>
                <a:lnTo>
                  <a:pt x="46972" y="517377"/>
                </a:lnTo>
                <a:lnTo>
                  <a:pt x="71685" y="553936"/>
                </a:lnTo>
                <a:lnTo>
                  <a:pt x="100765" y="586948"/>
                </a:lnTo>
                <a:lnTo>
                  <a:pt x="133803" y="616005"/>
                </a:lnTo>
                <a:lnTo>
                  <a:pt x="170387" y="640696"/>
                </a:lnTo>
                <a:lnTo>
                  <a:pt x="210108" y="660613"/>
                </a:lnTo>
                <a:lnTo>
                  <a:pt x="252555" y="675346"/>
                </a:lnTo>
                <a:lnTo>
                  <a:pt x="297319" y="684487"/>
                </a:lnTo>
                <a:lnTo>
                  <a:pt x="343988" y="687624"/>
                </a:lnTo>
                <a:lnTo>
                  <a:pt x="390633" y="684487"/>
                </a:lnTo>
                <a:lnTo>
                  <a:pt x="435376" y="675346"/>
                </a:lnTo>
                <a:lnTo>
                  <a:pt x="477806" y="660613"/>
                </a:lnTo>
                <a:lnTo>
                  <a:pt x="510750" y="644089"/>
                </a:lnTo>
                <a:lnTo>
                  <a:pt x="333100" y="644089"/>
                </a:lnTo>
                <a:lnTo>
                  <a:pt x="319194" y="643334"/>
                </a:lnTo>
                <a:lnTo>
                  <a:pt x="315098" y="639778"/>
                </a:lnTo>
                <a:lnTo>
                  <a:pt x="313492" y="638162"/>
                </a:lnTo>
                <a:lnTo>
                  <a:pt x="281896" y="638162"/>
                </a:lnTo>
                <a:lnTo>
                  <a:pt x="235707" y="624372"/>
                </a:lnTo>
                <a:lnTo>
                  <a:pt x="192712" y="603645"/>
                </a:lnTo>
                <a:lnTo>
                  <a:pt x="153643" y="576495"/>
                </a:lnTo>
                <a:lnTo>
                  <a:pt x="119237" y="543432"/>
                </a:lnTo>
                <a:lnTo>
                  <a:pt x="90228" y="504969"/>
                </a:lnTo>
                <a:lnTo>
                  <a:pt x="647131" y="504969"/>
                </a:lnTo>
                <a:lnTo>
                  <a:pt x="657899" y="483524"/>
                </a:lnTo>
                <a:lnTo>
                  <a:pt x="77615" y="483524"/>
                </a:lnTo>
                <a:lnTo>
                  <a:pt x="63682" y="452902"/>
                </a:lnTo>
                <a:lnTo>
                  <a:pt x="53306" y="421036"/>
                </a:lnTo>
                <a:lnTo>
                  <a:pt x="46569" y="388221"/>
                </a:lnTo>
                <a:lnTo>
                  <a:pt x="43551" y="354750"/>
                </a:lnTo>
                <a:lnTo>
                  <a:pt x="687136" y="354750"/>
                </a:lnTo>
                <a:lnTo>
                  <a:pt x="687869" y="343866"/>
                </a:lnTo>
                <a:lnTo>
                  <a:pt x="687159" y="333305"/>
                </a:lnTo>
                <a:lnTo>
                  <a:pt x="43551" y="333305"/>
                </a:lnTo>
                <a:lnTo>
                  <a:pt x="46578" y="299692"/>
                </a:lnTo>
                <a:lnTo>
                  <a:pt x="53320" y="266776"/>
                </a:lnTo>
                <a:lnTo>
                  <a:pt x="63689" y="234850"/>
                </a:lnTo>
                <a:lnTo>
                  <a:pt x="77615" y="204207"/>
                </a:lnTo>
                <a:lnTo>
                  <a:pt x="657925" y="204207"/>
                </a:lnTo>
                <a:lnTo>
                  <a:pt x="647111" y="182655"/>
                </a:lnTo>
                <a:lnTo>
                  <a:pt x="90228" y="182655"/>
                </a:lnTo>
                <a:lnTo>
                  <a:pt x="119785" y="143628"/>
                </a:lnTo>
                <a:lnTo>
                  <a:pt x="154894" y="110188"/>
                </a:lnTo>
                <a:lnTo>
                  <a:pt x="194768" y="82877"/>
                </a:lnTo>
                <a:lnTo>
                  <a:pt x="238622" y="62238"/>
                </a:lnTo>
                <a:lnTo>
                  <a:pt x="285669" y="48815"/>
                </a:lnTo>
                <a:lnTo>
                  <a:pt x="317727" y="48815"/>
                </a:lnTo>
                <a:lnTo>
                  <a:pt x="323075" y="44074"/>
                </a:lnTo>
                <a:lnTo>
                  <a:pt x="333100" y="43535"/>
                </a:lnTo>
                <a:lnTo>
                  <a:pt x="510746" y="43535"/>
                </a:lnTo>
                <a:lnTo>
                  <a:pt x="477852" y="27027"/>
                </a:lnTo>
                <a:lnTo>
                  <a:pt x="435413" y="12285"/>
                </a:lnTo>
                <a:lnTo>
                  <a:pt x="390656" y="3139"/>
                </a:lnTo>
                <a:lnTo>
                  <a:pt x="343988" y="0"/>
                </a:lnTo>
                <a:close/>
              </a:path>
              <a:path w="688339" h="687705">
                <a:moveTo>
                  <a:pt x="354660" y="504969"/>
                </a:moveTo>
                <a:lnTo>
                  <a:pt x="333100" y="504969"/>
                </a:lnTo>
                <a:lnTo>
                  <a:pt x="333100" y="644089"/>
                </a:lnTo>
                <a:lnTo>
                  <a:pt x="354660" y="644089"/>
                </a:lnTo>
                <a:lnTo>
                  <a:pt x="354660" y="504969"/>
                </a:lnTo>
                <a:close/>
              </a:path>
              <a:path w="688339" h="687705">
                <a:moveTo>
                  <a:pt x="493614" y="504969"/>
                </a:moveTo>
                <a:lnTo>
                  <a:pt x="470976" y="504969"/>
                </a:lnTo>
                <a:lnTo>
                  <a:pt x="463430" y="520379"/>
                </a:lnTo>
                <a:lnTo>
                  <a:pt x="448086" y="549191"/>
                </a:lnTo>
                <a:lnTo>
                  <a:pt x="410524" y="602331"/>
                </a:lnTo>
                <a:lnTo>
                  <a:pt x="376975" y="636976"/>
                </a:lnTo>
                <a:lnTo>
                  <a:pt x="354660" y="644089"/>
                </a:lnTo>
                <a:lnTo>
                  <a:pt x="510750" y="644089"/>
                </a:lnTo>
                <a:lnTo>
                  <a:pt x="517514" y="640696"/>
                </a:lnTo>
                <a:lnTo>
                  <a:pt x="521906" y="637731"/>
                </a:lnTo>
                <a:lnTo>
                  <a:pt x="407482" y="637731"/>
                </a:lnTo>
                <a:lnTo>
                  <a:pt x="418154" y="625877"/>
                </a:lnTo>
                <a:lnTo>
                  <a:pt x="439846" y="599617"/>
                </a:lnTo>
                <a:lnTo>
                  <a:pt x="459253" y="571700"/>
                </a:lnTo>
                <a:lnTo>
                  <a:pt x="476275" y="542288"/>
                </a:lnTo>
                <a:lnTo>
                  <a:pt x="490811" y="511542"/>
                </a:lnTo>
                <a:lnTo>
                  <a:pt x="493614" y="504969"/>
                </a:lnTo>
                <a:close/>
              </a:path>
              <a:path w="688339" h="687705">
                <a:moveTo>
                  <a:pt x="218833" y="504969"/>
                </a:moveTo>
                <a:lnTo>
                  <a:pt x="195332" y="504969"/>
                </a:lnTo>
                <a:lnTo>
                  <a:pt x="198135" y="511542"/>
                </a:lnTo>
                <a:lnTo>
                  <a:pt x="229815" y="571956"/>
                </a:lnTo>
                <a:lnTo>
                  <a:pt x="271214" y="626416"/>
                </a:lnTo>
                <a:lnTo>
                  <a:pt x="281896" y="638162"/>
                </a:lnTo>
                <a:lnTo>
                  <a:pt x="313492" y="638162"/>
                </a:lnTo>
                <a:lnTo>
                  <a:pt x="288729" y="613242"/>
                </a:lnTo>
                <a:lnTo>
                  <a:pt x="265038" y="584362"/>
                </a:lnTo>
                <a:lnTo>
                  <a:pt x="244198" y="553340"/>
                </a:lnTo>
                <a:lnTo>
                  <a:pt x="226379" y="520379"/>
                </a:lnTo>
                <a:lnTo>
                  <a:pt x="218833" y="504969"/>
                </a:lnTo>
                <a:close/>
              </a:path>
              <a:path w="688339" h="687705">
                <a:moveTo>
                  <a:pt x="647131" y="504969"/>
                </a:moveTo>
                <a:lnTo>
                  <a:pt x="597641" y="504969"/>
                </a:lnTo>
                <a:lnTo>
                  <a:pt x="568850" y="543201"/>
                </a:lnTo>
                <a:lnTo>
                  <a:pt x="534710" y="576095"/>
                </a:lnTo>
                <a:lnTo>
                  <a:pt x="495949" y="603149"/>
                </a:lnTo>
                <a:lnTo>
                  <a:pt x="453296" y="623861"/>
                </a:lnTo>
                <a:lnTo>
                  <a:pt x="407482" y="637731"/>
                </a:lnTo>
                <a:lnTo>
                  <a:pt x="521906" y="637731"/>
                </a:lnTo>
                <a:lnTo>
                  <a:pt x="554087" y="616005"/>
                </a:lnTo>
                <a:lnTo>
                  <a:pt x="587117" y="586948"/>
                </a:lnTo>
                <a:lnTo>
                  <a:pt x="616191" y="553936"/>
                </a:lnTo>
                <a:lnTo>
                  <a:pt x="640900" y="517377"/>
                </a:lnTo>
                <a:lnTo>
                  <a:pt x="647131" y="504969"/>
                </a:lnTo>
                <a:close/>
              </a:path>
              <a:path w="688339" h="687705">
                <a:moveTo>
                  <a:pt x="186062" y="354750"/>
                </a:moveTo>
                <a:lnTo>
                  <a:pt x="164286" y="354750"/>
                </a:lnTo>
                <a:lnTo>
                  <a:pt x="164717" y="364987"/>
                </a:lnTo>
                <a:lnTo>
                  <a:pt x="170444" y="417911"/>
                </a:lnTo>
                <a:lnTo>
                  <a:pt x="182720" y="469623"/>
                </a:lnTo>
                <a:lnTo>
                  <a:pt x="187032" y="483524"/>
                </a:lnTo>
                <a:lnTo>
                  <a:pt x="210424" y="483524"/>
                </a:lnTo>
                <a:lnTo>
                  <a:pt x="207805" y="476197"/>
                </a:lnTo>
                <a:lnTo>
                  <a:pt x="199642" y="449258"/>
                </a:lnTo>
                <a:lnTo>
                  <a:pt x="193374" y="421845"/>
                </a:lnTo>
                <a:lnTo>
                  <a:pt x="189020" y="394047"/>
                </a:lnTo>
                <a:lnTo>
                  <a:pt x="186601" y="366065"/>
                </a:lnTo>
                <a:lnTo>
                  <a:pt x="186062" y="354750"/>
                </a:lnTo>
                <a:close/>
              </a:path>
              <a:path w="688339" h="687705">
                <a:moveTo>
                  <a:pt x="354660" y="354750"/>
                </a:moveTo>
                <a:lnTo>
                  <a:pt x="333100" y="354750"/>
                </a:lnTo>
                <a:lnTo>
                  <a:pt x="333100" y="483524"/>
                </a:lnTo>
                <a:lnTo>
                  <a:pt x="354660" y="483524"/>
                </a:lnTo>
                <a:lnTo>
                  <a:pt x="354660" y="354750"/>
                </a:lnTo>
                <a:close/>
              </a:path>
              <a:path w="688339" h="687705">
                <a:moveTo>
                  <a:pt x="524660" y="354750"/>
                </a:moveTo>
                <a:lnTo>
                  <a:pt x="503100" y="354750"/>
                </a:lnTo>
                <a:lnTo>
                  <a:pt x="502552" y="366065"/>
                </a:lnTo>
                <a:lnTo>
                  <a:pt x="500193" y="394094"/>
                </a:lnTo>
                <a:lnTo>
                  <a:pt x="495872" y="421871"/>
                </a:lnTo>
                <a:lnTo>
                  <a:pt x="489601" y="449305"/>
                </a:lnTo>
                <a:lnTo>
                  <a:pt x="481396" y="476304"/>
                </a:lnTo>
                <a:lnTo>
                  <a:pt x="478953" y="483524"/>
                </a:lnTo>
                <a:lnTo>
                  <a:pt x="501915" y="483524"/>
                </a:lnTo>
                <a:lnTo>
                  <a:pt x="513133" y="443954"/>
                </a:lnTo>
                <a:lnTo>
                  <a:pt x="522188" y="391565"/>
                </a:lnTo>
                <a:lnTo>
                  <a:pt x="524229" y="364987"/>
                </a:lnTo>
                <a:lnTo>
                  <a:pt x="524660" y="354750"/>
                </a:lnTo>
                <a:close/>
              </a:path>
              <a:path w="688339" h="687705">
                <a:moveTo>
                  <a:pt x="687136" y="354750"/>
                </a:moveTo>
                <a:lnTo>
                  <a:pt x="644318" y="354750"/>
                </a:lnTo>
                <a:lnTo>
                  <a:pt x="641300" y="388221"/>
                </a:lnTo>
                <a:lnTo>
                  <a:pt x="634562" y="421036"/>
                </a:lnTo>
                <a:lnTo>
                  <a:pt x="624186" y="452902"/>
                </a:lnTo>
                <a:lnTo>
                  <a:pt x="610253" y="483524"/>
                </a:lnTo>
                <a:lnTo>
                  <a:pt x="657899" y="483524"/>
                </a:lnTo>
                <a:lnTo>
                  <a:pt x="660833" y="477682"/>
                </a:lnTo>
                <a:lnTo>
                  <a:pt x="675579" y="435258"/>
                </a:lnTo>
                <a:lnTo>
                  <a:pt x="684728" y="390517"/>
                </a:lnTo>
                <a:lnTo>
                  <a:pt x="687136" y="354750"/>
                </a:lnTo>
                <a:close/>
              </a:path>
              <a:path w="688339" h="687705">
                <a:moveTo>
                  <a:pt x="211179" y="204207"/>
                </a:moveTo>
                <a:lnTo>
                  <a:pt x="188218" y="204207"/>
                </a:lnTo>
                <a:lnTo>
                  <a:pt x="183798" y="218108"/>
                </a:lnTo>
                <a:lnTo>
                  <a:pt x="171051" y="269982"/>
                </a:lnTo>
                <a:lnTo>
                  <a:pt x="164933" y="323068"/>
                </a:lnTo>
                <a:lnTo>
                  <a:pt x="164394" y="333305"/>
                </a:lnTo>
                <a:lnTo>
                  <a:pt x="185846" y="333305"/>
                </a:lnTo>
                <a:lnTo>
                  <a:pt x="186493" y="321882"/>
                </a:lnTo>
                <a:lnTo>
                  <a:pt x="189097" y="293711"/>
                </a:lnTo>
                <a:lnTo>
                  <a:pt x="193662" y="265833"/>
                </a:lnTo>
                <a:lnTo>
                  <a:pt x="200167" y="238339"/>
                </a:lnTo>
                <a:lnTo>
                  <a:pt x="208592" y="211319"/>
                </a:lnTo>
                <a:lnTo>
                  <a:pt x="211179" y="204207"/>
                </a:lnTo>
                <a:close/>
              </a:path>
              <a:path w="688339" h="687705">
                <a:moveTo>
                  <a:pt x="354660" y="204207"/>
                </a:moveTo>
                <a:lnTo>
                  <a:pt x="333100" y="204207"/>
                </a:lnTo>
                <a:lnTo>
                  <a:pt x="333100" y="333305"/>
                </a:lnTo>
                <a:lnTo>
                  <a:pt x="354660" y="333305"/>
                </a:lnTo>
                <a:lnTo>
                  <a:pt x="354660" y="204207"/>
                </a:lnTo>
                <a:close/>
              </a:path>
              <a:path w="688339" h="687705">
                <a:moveTo>
                  <a:pt x="500729" y="204207"/>
                </a:moveTo>
                <a:lnTo>
                  <a:pt x="477336" y="204207"/>
                </a:lnTo>
                <a:lnTo>
                  <a:pt x="479924" y="211319"/>
                </a:lnTo>
                <a:lnTo>
                  <a:pt x="488366" y="238339"/>
                </a:lnTo>
                <a:lnTo>
                  <a:pt x="494908" y="265833"/>
                </a:lnTo>
                <a:lnTo>
                  <a:pt x="499509" y="293711"/>
                </a:lnTo>
                <a:lnTo>
                  <a:pt x="502130" y="321882"/>
                </a:lnTo>
                <a:lnTo>
                  <a:pt x="502885" y="333197"/>
                </a:lnTo>
                <a:lnTo>
                  <a:pt x="354660" y="333197"/>
                </a:lnTo>
                <a:lnTo>
                  <a:pt x="524553" y="333305"/>
                </a:lnTo>
                <a:lnTo>
                  <a:pt x="524014" y="323068"/>
                </a:lnTo>
                <a:lnTo>
                  <a:pt x="521794" y="296409"/>
                </a:lnTo>
                <a:lnTo>
                  <a:pt x="517896" y="269982"/>
                </a:lnTo>
                <a:lnTo>
                  <a:pt x="512341" y="243858"/>
                </a:lnTo>
                <a:lnTo>
                  <a:pt x="505149" y="218108"/>
                </a:lnTo>
                <a:lnTo>
                  <a:pt x="500729" y="204207"/>
                </a:lnTo>
                <a:close/>
              </a:path>
              <a:path w="688339" h="687705">
                <a:moveTo>
                  <a:pt x="657925" y="204207"/>
                </a:moveTo>
                <a:lnTo>
                  <a:pt x="610253" y="204207"/>
                </a:lnTo>
                <a:lnTo>
                  <a:pt x="624207" y="234865"/>
                </a:lnTo>
                <a:lnTo>
                  <a:pt x="634611" y="266816"/>
                </a:lnTo>
                <a:lnTo>
                  <a:pt x="641349" y="299738"/>
                </a:lnTo>
                <a:lnTo>
                  <a:pt x="644318" y="333305"/>
                </a:lnTo>
                <a:lnTo>
                  <a:pt x="687159" y="333305"/>
                </a:lnTo>
                <a:lnTo>
                  <a:pt x="684730" y="297213"/>
                </a:lnTo>
                <a:lnTo>
                  <a:pt x="675587" y="252465"/>
                </a:lnTo>
                <a:lnTo>
                  <a:pt x="660848" y="210033"/>
                </a:lnTo>
                <a:lnTo>
                  <a:pt x="657925" y="204207"/>
                </a:lnTo>
                <a:close/>
              </a:path>
              <a:path w="688339" h="687705">
                <a:moveTo>
                  <a:pt x="317727" y="48815"/>
                </a:moveTo>
                <a:lnTo>
                  <a:pt x="285669" y="48815"/>
                </a:lnTo>
                <a:lnTo>
                  <a:pt x="274457" y="60885"/>
                </a:lnTo>
                <a:lnTo>
                  <a:pt x="232146" y="115385"/>
                </a:lnTo>
                <a:lnTo>
                  <a:pt x="199537" y="176189"/>
                </a:lnTo>
                <a:lnTo>
                  <a:pt x="196734" y="182655"/>
                </a:lnTo>
                <a:lnTo>
                  <a:pt x="219372" y="182655"/>
                </a:lnTo>
                <a:lnTo>
                  <a:pt x="227026" y="167137"/>
                </a:lnTo>
                <a:lnTo>
                  <a:pt x="242210" y="139318"/>
                </a:lnTo>
                <a:lnTo>
                  <a:pt x="259568" y="112853"/>
                </a:lnTo>
                <a:lnTo>
                  <a:pt x="279007" y="87882"/>
                </a:lnTo>
                <a:lnTo>
                  <a:pt x="300437" y="64549"/>
                </a:lnTo>
                <a:lnTo>
                  <a:pt x="310678" y="55066"/>
                </a:lnTo>
                <a:lnTo>
                  <a:pt x="317727" y="48815"/>
                </a:lnTo>
                <a:close/>
              </a:path>
              <a:path w="688339" h="687705">
                <a:moveTo>
                  <a:pt x="354660" y="43535"/>
                </a:moveTo>
                <a:lnTo>
                  <a:pt x="333100" y="43535"/>
                </a:lnTo>
                <a:lnTo>
                  <a:pt x="333100" y="182655"/>
                </a:lnTo>
                <a:lnTo>
                  <a:pt x="354660" y="182655"/>
                </a:lnTo>
                <a:lnTo>
                  <a:pt x="354660" y="43535"/>
                </a:lnTo>
                <a:close/>
              </a:path>
              <a:path w="688339" h="687705">
                <a:moveTo>
                  <a:pt x="510746" y="43535"/>
                </a:moveTo>
                <a:lnTo>
                  <a:pt x="354660" y="43535"/>
                </a:lnTo>
                <a:lnTo>
                  <a:pt x="365979" y="44182"/>
                </a:lnTo>
                <a:lnTo>
                  <a:pt x="372555" y="50001"/>
                </a:lnTo>
                <a:lnTo>
                  <a:pt x="422332" y="104366"/>
                </a:lnTo>
                <a:lnTo>
                  <a:pt x="460951" y="167137"/>
                </a:lnTo>
                <a:lnTo>
                  <a:pt x="468712" y="182655"/>
                </a:lnTo>
                <a:lnTo>
                  <a:pt x="492213" y="182655"/>
                </a:lnTo>
                <a:lnTo>
                  <a:pt x="474404" y="145223"/>
                </a:lnTo>
                <a:lnTo>
                  <a:pt x="437034" y="87614"/>
                </a:lnTo>
                <a:lnTo>
                  <a:pt x="403494" y="48923"/>
                </a:lnTo>
                <a:lnTo>
                  <a:pt x="520474" y="48923"/>
                </a:lnTo>
                <a:lnTo>
                  <a:pt x="517562" y="46955"/>
                </a:lnTo>
                <a:lnTo>
                  <a:pt x="510746" y="43535"/>
                </a:lnTo>
                <a:close/>
              </a:path>
              <a:path w="688339" h="687705">
                <a:moveTo>
                  <a:pt x="520474" y="48923"/>
                </a:moveTo>
                <a:lnTo>
                  <a:pt x="403494" y="48923"/>
                </a:lnTo>
                <a:lnTo>
                  <a:pt x="450229" y="62490"/>
                </a:lnTo>
                <a:lnTo>
                  <a:pt x="493799" y="83179"/>
                </a:lnTo>
                <a:lnTo>
                  <a:pt x="533415" y="110458"/>
                </a:lnTo>
                <a:lnTo>
                  <a:pt x="568291" y="143794"/>
                </a:lnTo>
                <a:lnTo>
                  <a:pt x="597641" y="182655"/>
                </a:lnTo>
                <a:lnTo>
                  <a:pt x="647111" y="182655"/>
                </a:lnTo>
                <a:lnTo>
                  <a:pt x="640924" y="170326"/>
                </a:lnTo>
                <a:lnTo>
                  <a:pt x="616224" y="133755"/>
                </a:lnTo>
                <a:lnTo>
                  <a:pt x="587157" y="100729"/>
                </a:lnTo>
                <a:lnTo>
                  <a:pt x="554133" y="71660"/>
                </a:lnTo>
                <a:lnTo>
                  <a:pt x="520474" y="48923"/>
                </a:lnTo>
                <a:close/>
              </a:path>
              <a:path w="688339" h="687705">
                <a:moveTo>
                  <a:pt x="300653" y="64333"/>
                </a:moveTo>
                <a:lnTo>
                  <a:pt x="300437" y="64441"/>
                </a:lnTo>
                <a:lnTo>
                  <a:pt x="300653" y="64333"/>
                </a:lnTo>
                <a:close/>
              </a:path>
            </a:pathLst>
          </a:custGeom>
          <a:solidFill>
            <a:srgbClr val="498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32475" y="1725054"/>
            <a:ext cx="325755" cy="127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2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6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65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650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650" spc="-5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65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650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650" spc="-3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endParaRPr sz="65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97288" y="1086929"/>
            <a:ext cx="9410700" cy="5521325"/>
            <a:chOff x="2197288" y="1086929"/>
            <a:chExt cx="9410700" cy="5521325"/>
          </a:xfrm>
        </p:grpSpPr>
        <p:sp>
          <p:nvSpPr>
            <p:cNvPr id="18" name="object 18"/>
            <p:cNvSpPr/>
            <p:nvPr/>
          </p:nvSpPr>
          <p:spPr>
            <a:xfrm>
              <a:off x="3238122" y="1262472"/>
              <a:ext cx="1819910" cy="1043305"/>
            </a:xfrm>
            <a:custGeom>
              <a:avLst/>
              <a:gdLst/>
              <a:ahLst/>
              <a:cxnLst/>
              <a:rect l="l" t="t" r="r" b="b"/>
              <a:pathLst>
                <a:path w="1819910" h="1043305">
                  <a:moveTo>
                    <a:pt x="0" y="1042698"/>
                  </a:moveTo>
                  <a:lnTo>
                    <a:pt x="0" y="0"/>
                  </a:lnTo>
                  <a:lnTo>
                    <a:pt x="1819614" y="0"/>
                  </a:lnTo>
                </a:path>
              </a:pathLst>
            </a:custGeom>
            <a:ln w="24248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6702" y="2280170"/>
              <a:ext cx="102797" cy="1028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32727" y="1211070"/>
              <a:ext cx="102840" cy="1028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93977" y="1731126"/>
              <a:ext cx="0" cy="574040"/>
            </a:xfrm>
            <a:custGeom>
              <a:avLst/>
              <a:gdLst/>
              <a:ahLst/>
              <a:cxnLst/>
              <a:rect l="l" t="t" r="r" b="b"/>
              <a:pathLst>
                <a:path h="574039">
                  <a:moveTo>
                    <a:pt x="0" y="574044"/>
                  </a:moveTo>
                  <a:lnTo>
                    <a:pt x="0" y="0"/>
                  </a:lnTo>
                </a:path>
              </a:pathLst>
            </a:custGeom>
            <a:ln w="24254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42557" y="2280170"/>
              <a:ext cx="102840" cy="1028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2557" y="1653323"/>
              <a:ext cx="102840" cy="1028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80122" y="1138331"/>
              <a:ext cx="2278380" cy="1167130"/>
            </a:xfrm>
            <a:custGeom>
              <a:avLst/>
              <a:gdLst/>
              <a:ahLst/>
              <a:cxnLst/>
              <a:rect l="l" t="t" r="r" b="b"/>
              <a:pathLst>
                <a:path w="2278379" h="1167130">
                  <a:moveTo>
                    <a:pt x="2277914" y="1166839"/>
                  </a:moveTo>
                  <a:lnTo>
                    <a:pt x="2277914" y="0"/>
                  </a:lnTo>
                  <a:lnTo>
                    <a:pt x="0" y="0"/>
                  </a:lnTo>
                </a:path>
              </a:pathLst>
            </a:custGeom>
            <a:ln w="24248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06616" y="2280170"/>
              <a:ext cx="102840" cy="1028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2290" y="1086929"/>
              <a:ext cx="102840" cy="1028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29836" y="1506767"/>
              <a:ext cx="858519" cy="3390900"/>
            </a:xfrm>
            <a:custGeom>
              <a:avLst/>
              <a:gdLst/>
              <a:ahLst/>
              <a:cxnLst/>
              <a:rect l="l" t="t" r="r" b="b"/>
              <a:pathLst>
                <a:path w="858520" h="3390900">
                  <a:moveTo>
                    <a:pt x="0" y="3390708"/>
                  </a:moveTo>
                  <a:lnTo>
                    <a:pt x="80634" y="3390708"/>
                  </a:lnTo>
                  <a:lnTo>
                    <a:pt x="80634" y="0"/>
                  </a:lnTo>
                  <a:lnTo>
                    <a:pt x="858408" y="0"/>
                  </a:lnTo>
                </a:path>
              </a:pathLst>
            </a:custGeom>
            <a:ln w="24254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52004" y="4846074"/>
              <a:ext cx="102840" cy="1028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63235" y="1455365"/>
              <a:ext cx="102840" cy="1028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80122" y="1567868"/>
              <a:ext cx="342900" cy="3156585"/>
            </a:xfrm>
            <a:custGeom>
              <a:avLst/>
              <a:gdLst/>
              <a:ahLst/>
              <a:cxnLst/>
              <a:rect l="l" t="t" r="r" b="b"/>
              <a:pathLst>
                <a:path w="342900" h="3156585">
                  <a:moveTo>
                    <a:pt x="305612" y="3156004"/>
                  </a:moveTo>
                  <a:lnTo>
                    <a:pt x="342371" y="3156004"/>
                  </a:lnTo>
                  <a:lnTo>
                    <a:pt x="342371" y="0"/>
                  </a:lnTo>
                  <a:lnTo>
                    <a:pt x="0" y="0"/>
                  </a:lnTo>
                </a:path>
              </a:pathLst>
            </a:custGeom>
            <a:ln w="24254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07902" y="4672470"/>
              <a:ext cx="102840" cy="1028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2290" y="1516466"/>
              <a:ext cx="102840" cy="1028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88492" y="1323573"/>
              <a:ext cx="1377950" cy="3574415"/>
            </a:xfrm>
            <a:custGeom>
              <a:avLst/>
              <a:gdLst/>
              <a:ahLst/>
              <a:cxnLst/>
              <a:rect l="l" t="t" r="r" b="b"/>
              <a:pathLst>
                <a:path w="1377950" h="3574415">
                  <a:moveTo>
                    <a:pt x="1377895" y="3573902"/>
                  </a:moveTo>
                  <a:lnTo>
                    <a:pt x="1341135" y="3573902"/>
                  </a:lnTo>
                  <a:lnTo>
                    <a:pt x="1341135" y="0"/>
                  </a:lnTo>
                  <a:lnTo>
                    <a:pt x="0" y="0"/>
                  </a:lnTo>
                </a:path>
              </a:pathLst>
            </a:custGeom>
            <a:ln w="24253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41378" y="4846074"/>
              <a:ext cx="102840" cy="1028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10661" y="1272171"/>
              <a:ext cx="102840" cy="10280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70147" y="5676214"/>
              <a:ext cx="932186" cy="93185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9670" y="2789773"/>
              <a:ext cx="3382645" cy="3435985"/>
            </a:xfrm>
            <a:custGeom>
              <a:avLst/>
              <a:gdLst/>
              <a:ahLst/>
              <a:cxnLst/>
              <a:rect l="l" t="t" r="r" b="b"/>
              <a:pathLst>
                <a:path w="3382645" h="3435985">
                  <a:moveTo>
                    <a:pt x="36744" y="0"/>
                  </a:moveTo>
                  <a:lnTo>
                    <a:pt x="0" y="0"/>
                  </a:lnTo>
                  <a:lnTo>
                    <a:pt x="0" y="3435623"/>
                  </a:lnTo>
                  <a:lnTo>
                    <a:pt x="3382645" y="3435623"/>
                  </a:lnTo>
                </a:path>
              </a:pathLst>
            </a:custGeom>
            <a:ln w="2425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21419" y="2738371"/>
              <a:ext cx="102841" cy="10280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67306" y="6173994"/>
              <a:ext cx="102840" cy="10280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38122" y="5555660"/>
              <a:ext cx="2354580" cy="478790"/>
            </a:xfrm>
            <a:custGeom>
              <a:avLst/>
              <a:gdLst/>
              <a:ahLst/>
              <a:cxnLst/>
              <a:rect l="l" t="t" r="r" b="b"/>
              <a:pathLst>
                <a:path w="2354579" h="478789">
                  <a:moveTo>
                    <a:pt x="0" y="0"/>
                  </a:moveTo>
                  <a:lnTo>
                    <a:pt x="0" y="478406"/>
                  </a:lnTo>
                  <a:lnTo>
                    <a:pt x="2354193" y="478406"/>
                  </a:lnTo>
                </a:path>
              </a:pathLst>
            </a:custGeom>
            <a:ln w="24246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86702" y="5477878"/>
              <a:ext cx="102797" cy="10277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67306" y="5982664"/>
              <a:ext cx="102840" cy="10280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93977" y="520847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23"/>
                  </a:lnTo>
                </a:path>
              </a:pathLst>
            </a:custGeom>
            <a:ln w="24254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42557" y="5130671"/>
              <a:ext cx="102840" cy="10280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42557" y="5573409"/>
              <a:ext cx="102840" cy="1028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93977" y="3621582"/>
              <a:ext cx="1143635" cy="2520950"/>
            </a:xfrm>
            <a:custGeom>
              <a:avLst/>
              <a:gdLst/>
              <a:ahLst/>
              <a:cxnLst/>
              <a:rect l="l" t="t" r="r" b="b"/>
              <a:pathLst>
                <a:path w="1143634" h="2520950">
                  <a:moveTo>
                    <a:pt x="0" y="0"/>
                  </a:moveTo>
                  <a:lnTo>
                    <a:pt x="0" y="237290"/>
                  </a:lnTo>
                  <a:lnTo>
                    <a:pt x="1002967" y="237290"/>
                  </a:lnTo>
                  <a:lnTo>
                    <a:pt x="1004973" y="227406"/>
                  </a:lnTo>
                  <a:lnTo>
                    <a:pt x="1010446" y="219321"/>
                  </a:lnTo>
                  <a:lnTo>
                    <a:pt x="1018566" y="213862"/>
                  </a:lnTo>
                  <a:lnTo>
                    <a:pt x="1028516" y="211858"/>
                  </a:lnTo>
                  <a:lnTo>
                    <a:pt x="1038403" y="213862"/>
                  </a:lnTo>
                  <a:lnTo>
                    <a:pt x="1046492" y="219321"/>
                  </a:lnTo>
                  <a:lnTo>
                    <a:pt x="1051952" y="227406"/>
                  </a:lnTo>
                  <a:lnTo>
                    <a:pt x="1053957" y="237290"/>
                  </a:lnTo>
                  <a:lnTo>
                    <a:pt x="1143107" y="237290"/>
                  </a:lnTo>
                  <a:lnTo>
                    <a:pt x="1143107" y="2520557"/>
                  </a:lnTo>
                  <a:lnTo>
                    <a:pt x="686144" y="2520557"/>
                  </a:lnTo>
                </a:path>
              </a:pathLst>
            </a:custGeom>
            <a:ln w="24253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42557" y="3543779"/>
              <a:ext cx="102840" cy="10280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02290" y="6090738"/>
              <a:ext cx="102840" cy="10280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80122" y="5555660"/>
              <a:ext cx="2278380" cy="353695"/>
            </a:xfrm>
            <a:custGeom>
              <a:avLst/>
              <a:gdLst/>
              <a:ahLst/>
              <a:cxnLst/>
              <a:rect l="l" t="t" r="r" b="b"/>
              <a:pathLst>
                <a:path w="2278379" h="353695">
                  <a:moveTo>
                    <a:pt x="2277914" y="0"/>
                  </a:moveTo>
                  <a:lnTo>
                    <a:pt x="2277914" y="353521"/>
                  </a:lnTo>
                  <a:lnTo>
                    <a:pt x="482403" y="353521"/>
                  </a:lnTo>
                  <a:lnTo>
                    <a:pt x="480399" y="343610"/>
                  </a:lnTo>
                  <a:lnTo>
                    <a:pt x="474938" y="335516"/>
                  </a:lnTo>
                  <a:lnTo>
                    <a:pt x="466849" y="330058"/>
                  </a:lnTo>
                  <a:lnTo>
                    <a:pt x="456962" y="328057"/>
                  </a:lnTo>
                  <a:lnTo>
                    <a:pt x="447013" y="330058"/>
                  </a:lnTo>
                  <a:lnTo>
                    <a:pt x="438892" y="335516"/>
                  </a:lnTo>
                  <a:lnTo>
                    <a:pt x="433420" y="343610"/>
                  </a:lnTo>
                  <a:lnTo>
                    <a:pt x="431414" y="353521"/>
                  </a:lnTo>
                  <a:lnTo>
                    <a:pt x="0" y="353521"/>
                  </a:lnTo>
                </a:path>
              </a:pathLst>
            </a:custGeom>
            <a:ln w="24246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06616" y="5477878"/>
              <a:ext cx="102840" cy="10277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02290" y="5857780"/>
              <a:ext cx="102840" cy="10280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80122" y="2789773"/>
              <a:ext cx="3306445" cy="3585845"/>
            </a:xfrm>
            <a:custGeom>
              <a:avLst/>
              <a:gdLst/>
              <a:ahLst/>
              <a:cxnLst/>
              <a:rect l="l" t="t" r="r" b="b"/>
              <a:pathLst>
                <a:path w="3306445" h="3585845">
                  <a:moveTo>
                    <a:pt x="3269670" y="0"/>
                  </a:moveTo>
                  <a:lnTo>
                    <a:pt x="3306430" y="0"/>
                  </a:lnTo>
                  <a:lnTo>
                    <a:pt x="3306430" y="3585336"/>
                  </a:lnTo>
                  <a:lnTo>
                    <a:pt x="0" y="3585336"/>
                  </a:lnTo>
                </a:path>
              </a:pathLst>
            </a:custGeom>
            <a:ln w="2425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02290" y="6323696"/>
              <a:ext cx="102840" cy="10281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871961" y="2738371"/>
              <a:ext cx="102840" cy="10280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54598" y="4525269"/>
              <a:ext cx="960494" cy="74031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56145" y="4954482"/>
              <a:ext cx="764540" cy="216535"/>
            </a:xfrm>
            <a:custGeom>
              <a:avLst/>
              <a:gdLst/>
              <a:ahLst/>
              <a:cxnLst/>
              <a:rect l="l" t="t" r="r" b="b"/>
              <a:pathLst>
                <a:path w="764539" h="216535">
                  <a:moveTo>
                    <a:pt x="381977" y="0"/>
                  </a:moveTo>
                  <a:lnTo>
                    <a:pt x="313315" y="1741"/>
                  </a:lnTo>
                  <a:lnTo>
                    <a:pt x="248691" y="6762"/>
                  </a:lnTo>
                  <a:lnTo>
                    <a:pt x="189184" y="14759"/>
                  </a:lnTo>
                  <a:lnTo>
                    <a:pt x="135872" y="25427"/>
                  </a:lnTo>
                  <a:lnTo>
                    <a:pt x="89835" y="38462"/>
                  </a:lnTo>
                  <a:lnTo>
                    <a:pt x="52150" y="53561"/>
                  </a:lnTo>
                  <a:lnTo>
                    <a:pt x="6154" y="88730"/>
                  </a:lnTo>
                  <a:lnTo>
                    <a:pt x="0" y="108192"/>
                  </a:lnTo>
                  <a:lnTo>
                    <a:pt x="6154" y="127658"/>
                  </a:lnTo>
                  <a:lnTo>
                    <a:pt x="52150" y="162851"/>
                  </a:lnTo>
                  <a:lnTo>
                    <a:pt x="89835" y="177966"/>
                  </a:lnTo>
                  <a:lnTo>
                    <a:pt x="135872" y="191019"/>
                  </a:lnTo>
                  <a:lnTo>
                    <a:pt x="189184" y="201705"/>
                  </a:lnTo>
                  <a:lnTo>
                    <a:pt x="248691" y="209716"/>
                  </a:lnTo>
                  <a:lnTo>
                    <a:pt x="313315" y="214747"/>
                  </a:lnTo>
                  <a:lnTo>
                    <a:pt x="381977" y="216492"/>
                  </a:lnTo>
                  <a:lnTo>
                    <a:pt x="450628" y="214747"/>
                  </a:lnTo>
                  <a:lnTo>
                    <a:pt x="515248" y="209716"/>
                  </a:lnTo>
                  <a:lnTo>
                    <a:pt x="574756" y="201705"/>
                  </a:lnTo>
                  <a:lnTo>
                    <a:pt x="628073" y="191019"/>
                  </a:lnTo>
                  <a:lnTo>
                    <a:pt x="674117" y="177966"/>
                  </a:lnTo>
                  <a:lnTo>
                    <a:pt x="711810" y="162851"/>
                  </a:lnTo>
                  <a:lnTo>
                    <a:pt x="757819" y="127658"/>
                  </a:lnTo>
                  <a:lnTo>
                    <a:pt x="763976" y="108192"/>
                  </a:lnTo>
                  <a:lnTo>
                    <a:pt x="757819" y="88730"/>
                  </a:lnTo>
                  <a:lnTo>
                    <a:pt x="711810" y="53561"/>
                  </a:lnTo>
                  <a:lnTo>
                    <a:pt x="674117" y="38462"/>
                  </a:lnTo>
                  <a:lnTo>
                    <a:pt x="628073" y="25427"/>
                  </a:lnTo>
                  <a:lnTo>
                    <a:pt x="574756" y="14759"/>
                  </a:lnTo>
                  <a:lnTo>
                    <a:pt x="515248" y="6762"/>
                  </a:lnTo>
                  <a:lnTo>
                    <a:pt x="450628" y="1741"/>
                  </a:lnTo>
                  <a:lnTo>
                    <a:pt x="381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56145" y="4954482"/>
              <a:ext cx="764540" cy="216535"/>
            </a:xfrm>
            <a:custGeom>
              <a:avLst/>
              <a:gdLst/>
              <a:ahLst/>
              <a:cxnLst/>
              <a:rect l="l" t="t" r="r" b="b"/>
              <a:pathLst>
                <a:path w="764539" h="216535">
                  <a:moveTo>
                    <a:pt x="763976" y="108192"/>
                  </a:moveTo>
                  <a:lnTo>
                    <a:pt x="740071" y="70418"/>
                  </a:lnTo>
                  <a:lnTo>
                    <a:pt x="674117" y="38462"/>
                  </a:lnTo>
                  <a:lnTo>
                    <a:pt x="628073" y="25427"/>
                  </a:lnTo>
                  <a:lnTo>
                    <a:pt x="574756" y="14759"/>
                  </a:lnTo>
                  <a:lnTo>
                    <a:pt x="515248" y="6762"/>
                  </a:lnTo>
                  <a:lnTo>
                    <a:pt x="450628" y="1741"/>
                  </a:lnTo>
                  <a:lnTo>
                    <a:pt x="381977" y="0"/>
                  </a:lnTo>
                  <a:lnTo>
                    <a:pt x="313315" y="1741"/>
                  </a:lnTo>
                  <a:lnTo>
                    <a:pt x="248691" y="6762"/>
                  </a:lnTo>
                  <a:lnTo>
                    <a:pt x="189184" y="14759"/>
                  </a:lnTo>
                  <a:lnTo>
                    <a:pt x="135872" y="25427"/>
                  </a:lnTo>
                  <a:lnTo>
                    <a:pt x="89835" y="38462"/>
                  </a:lnTo>
                  <a:lnTo>
                    <a:pt x="52150" y="53561"/>
                  </a:lnTo>
                  <a:lnTo>
                    <a:pt x="6154" y="88730"/>
                  </a:lnTo>
                  <a:lnTo>
                    <a:pt x="0" y="108192"/>
                  </a:lnTo>
                  <a:lnTo>
                    <a:pt x="6154" y="127658"/>
                  </a:lnTo>
                  <a:lnTo>
                    <a:pt x="52150" y="162851"/>
                  </a:lnTo>
                  <a:lnTo>
                    <a:pt x="89835" y="177966"/>
                  </a:lnTo>
                  <a:lnTo>
                    <a:pt x="135872" y="191019"/>
                  </a:lnTo>
                  <a:lnTo>
                    <a:pt x="189184" y="201705"/>
                  </a:lnTo>
                  <a:lnTo>
                    <a:pt x="248691" y="209716"/>
                  </a:lnTo>
                  <a:lnTo>
                    <a:pt x="313315" y="214747"/>
                  </a:lnTo>
                  <a:lnTo>
                    <a:pt x="381977" y="216492"/>
                  </a:lnTo>
                  <a:lnTo>
                    <a:pt x="450628" y="214747"/>
                  </a:lnTo>
                  <a:lnTo>
                    <a:pt x="515248" y="209716"/>
                  </a:lnTo>
                  <a:lnTo>
                    <a:pt x="574756" y="201705"/>
                  </a:lnTo>
                  <a:lnTo>
                    <a:pt x="628073" y="191019"/>
                  </a:lnTo>
                  <a:lnTo>
                    <a:pt x="674117" y="177966"/>
                  </a:lnTo>
                  <a:lnTo>
                    <a:pt x="711810" y="162851"/>
                  </a:lnTo>
                  <a:lnTo>
                    <a:pt x="757819" y="127658"/>
                  </a:lnTo>
                  <a:lnTo>
                    <a:pt x="763976" y="108192"/>
                  </a:lnTo>
                  <a:close/>
                </a:path>
              </a:pathLst>
            </a:custGeom>
            <a:ln w="8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23476" y="4623980"/>
              <a:ext cx="626110" cy="476884"/>
            </a:xfrm>
            <a:custGeom>
              <a:avLst/>
              <a:gdLst/>
              <a:ahLst/>
              <a:cxnLst/>
              <a:rect l="l" t="t" r="r" b="b"/>
              <a:pathLst>
                <a:path w="626110" h="476885">
                  <a:moveTo>
                    <a:pt x="625487" y="180606"/>
                  </a:moveTo>
                  <a:lnTo>
                    <a:pt x="519417" y="180606"/>
                  </a:lnTo>
                  <a:lnTo>
                    <a:pt x="519417" y="83299"/>
                  </a:lnTo>
                  <a:lnTo>
                    <a:pt x="407301" y="83299"/>
                  </a:lnTo>
                  <a:lnTo>
                    <a:pt x="407301" y="0"/>
                  </a:lnTo>
                  <a:lnTo>
                    <a:pt x="218198" y="0"/>
                  </a:lnTo>
                  <a:lnTo>
                    <a:pt x="218198" y="83299"/>
                  </a:lnTo>
                  <a:lnTo>
                    <a:pt x="106095" y="83299"/>
                  </a:lnTo>
                  <a:lnTo>
                    <a:pt x="106095" y="180606"/>
                  </a:lnTo>
                  <a:lnTo>
                    <a:pt x="0" y="180606"/>
                  </a:lnTo>
                  <a:lnTo>
                    <a:pt x="0" y="476745"/>
                  </a:lnTo>
                  <a:lnTo>
                    <a:pt x="189064" y="476745"/>
                  </a:lnTo>
                  <a:lnTo>
                    <a:pt x="189064" y="379425"/>
                  </a:lnTo>
                  <a:lnTo>
                    <a:pt x="217893" y="379425"/>
                  </a:lnTo>
                  <a:lnTo>
                    <a:pt x="217893" y="476745"/>
                  </a:lnTo>
                  <a:lnTo>
                    <a:pt x="406984" y="476745"/>
                  </a:lnTo>
                  <a:lnTo>
                    <a:pt x="406984" y="379425"/>
                  </a:lnTo>
                  <a:lnTo>
                    <a:pt x="436410" y="379425"/>
                  </a:lnTo>
                  <a:lnTo>
                    <a:pt x="436410" y="476745"/>
                  </a:lnTo>
                  <a:lnTo>
                    <a:pt x="625487" y="476745"/>
                  </a:lnTo>
                  <a:lnTo>
                    <a:pt x="625487" y="180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23477" y="4623978"/>
              <a:ext cx="626110" cy="476884"/>
            </a:xfrm>
            <a:custGeom>
              <a:avLst/>
              <a:gdLst/>
              <a:ahLst/>
              <a:cxnLst/>
              <a:rect l="l" t="t" r="r" b="b"/>
              <a:pathLst>
                <a:path w="626110" h="476885">
                  <a:moveTo>
                    <a:pt x="406986" y="180607"/>
                  </a:moveTo>
                  <a:lnTo>
                    <a:pt x="217895" y="180607"/>
                  </a:lnTo>
                  <a:lnTo>
                    <a:pt x="217895" y="476735"/>
                  </a:lnTo>
                  <a:lnTo>
                    <a:pt x="406986" y="476735"/>
                  </a:lnTo>
                  <a:lnTo>
                    <a:pt x="406986" y="180607"/>
                  </a:lnTo>
                  <a:close/>
                </a:path>
                <a:path w="626110" h="476885">
                  <a:moveTo>
                    <a:pt x="189069" y="180607"/>
                  </a:moveTo>
                  <a:lnTo>
                    <a:pt x="0" y="180607"/>
                  </a:lnTo>
                  <a:lnTo>
                    <a:pt x="0" y="476735"/>
                  </a:lnTo>
                  <a:lnTo>
                    <a:pt x="189069" y="476735"/>
                  </a:lnTo>
                  <a:lnTo>
                    <a:pt x="189069" y="180607"/>
                  </a:lnTo>
                  <a:close/>
                </a:path>
                <a:path w="626110" h="476885">
                  <a:moveTo>
                    <a:pt x="436416" y="180607"/>
                  </a:moveTo>
                  <a:lnTo>
                    <a:pt x="436416" y="476735"/>
                  </a:lnTo>
                  <a:lnTo>
                    <a:pt x="625496" y="476735"/>
                  </a:lnTo>
                  <a:lnTo>
                    <a:pt x="625496" y="180607"/>
                  </a:lnTo>
                  <a:lnTo>
                    <a:pt x="436416" y="180607"/>
                  </a:lnTo>
                  <a:close/>
                </a:path>
                <a:path w="626110" h="476885">
                  <a:moveTo>
                    <a:pt x="330319" y="83299"/>
                  </a:moveTo>
                  <a:lnTo>
                    <a:pt x="330319" y="180607"/>
                  </a:lnTo>
                  <a:lnTo>
                    <a:pt x="406986" y="180607"/>
                  </a:lnTo>
                  <a:lnTo>
                    <a:pt x="406986" y="379427"/>
                  </a:lnTo>
                  <a:lnTo>
                    <a:pt x="436416" y="379427"/>
                  </a:lnTo>
                  <a:lnTo>
                    <a:pt x="436416" y="180607"/>
                  </a:lnTo>
                  <a:lnTo>
                    <a:pt x="519421" y="180607"/>
                  </a:lnTo>
                  <a:lnTo>
                    <a:pt x="519421" y="83299"/>
                  </a:lnTo>
                  <a:lnTo>
                    <a:pt x="330319" y="83299"/>
                  </a:lnTo>
                  <a:close/>
                </a:path>
                <a:path w="626110" h="476885">
                  <a:moveTo>
                    <a:pt x="330319" y="83299"/>
                  </a:moveTo>
                  <a:lnTo>
                    <a:pt x="407310" y="83299"/>
                  </a:lnTo>
                  <a:lnTo>
                    <a:pt x="407310" y="0"/>
                  </a:lnTo>
                  <a:lnTo>
                    <a:pt x="218208" y="0"/>
                  </a:lnTo>
                  <a:lnTo>
                    <a:pt x="218208" y="83299"/>
                  </a:lnTo>
                  <a:lnTo>
                    <a:pt x="295166" y="83299"/>
                  </a:lnTo>
                  <a:lnTo>
                    <a:pt x="295166" y="180607"/>
                  </a:lnTo>
                  <a:lnTo>
                    <a:pt x="330319" y="180607"/>
                  </a:lnTo>
                  <a:lnTo>
                    <a:pt x="330319" y="83299"/>
                  </a:lnTo>
                  <a:close/>
                </a:path>
                <a:path w="626110" h="476885">
                  <a:moveTo>
                    <a:pt x="295166" y="83299"/>
                  </a:moveTo>
                  <a:lnTo>
                    <a:pt x="106096" y="83299"/>
                  </a:lnTo>
                  <a:lnTo>
                    <a:pt x="106096" y="180607"/>
                  </a:lnTo>
                  <a:lnTo>
                    <a:pt x="189069" y="180607"/>
                  </a:lnTo>
                  <a:lnTo>
                    <a:pt x="189069" y="379427"/>
                  </a:lnTo>
                  <a:lnTo>
                    <a:pt x="217895" y="379427"/>
                  </a:lnTo>
                  <a:lnTo>
                    <a:pt x="217895" y="180607"/>
                  </a:lnTo>
                  <a:lnTo>
                    <a:pt x="295166" y="180607"/>
                  </a:lnTo>
                  <a:lnTo>
                    <a:pt x="295166" y="83299"/>
                  </a:lnTo>
                  <a:close/>
                </a:path>
              </a:pathLst>
            </a:custGeom>
            <a:ln w="8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98171" y="4950602"/>
              <a:ext cx="516255" cy="100330"/>
            </a:xfrm>
            <a:custGeom>
              <a:avLst/>
              <a:gdLst/>
              <a:ahLst/>
              <a:cxnLst/>
              <a:rect l="l" t="t" r="r" b="b"/>
              <a:pathLst>
                <a:path w="516254" h="100329">
                  <a:moveTo>
                    <a:pt x="510916" y="0"/>
                  </a:moveTo>
                  <a:lnTo>
                    <a:pt x="498303" y="0"/>
                  </a:lnTo>
                  <a:lnTo>
                    <a:pt x="493129" y="5064"/>
                  </a:lnTo>
                  <a:lnTo>
                    <a:pt x="493129" y="17780"/>
                  </a:lnTo>
                  <a:lnTo>
                    <a:pt x="498303" y="22845"/>
                  </a:lnTo>
                  <a:lnTo>
                    <a:pt x="510916" y="22845"/>
                  </a:lnTo>
                  <a:lnTo>
                    <a:pt x="515983" y="17780"/>
                  </a:lnTo>
                  <a:lnTo>
                    <a:pt x="515983" y="5064"/>
                  </a:lnTo>
                  <a:lnTo>
                    <a:pt x="510916" y="0"/>
                  </a:lnTo>
                  <a:close/>
                </a:path>
                <a:path w="516254" h="100329">
                  <a:moveTo>
                    <a:pt x="515983" y="45475"/>
                  </a:moveTo>
                  <a:lnTo>
                    <a:pt x="434594" y="45475"/>
                  </a:lnTo>
                  <a:lnTo>
                    <a:pt x="434594" y="53234"/>
                  </a:lnTo>
                  <a:lnTo>
                    <a:pt x="515983" y="53234"/>
                  </a:lnTo>
                  <a:lnTo>
                    <a:pt x="515983" y="45475"/>
                  </a:lnTo>
                  <a:close/>
                </a:path>
                <a:path w="516254" h="100329">
                  <a:moveTo>
                    <a:pt x="515983" y="68859"/>
                  </a:moveTo>
                  <a:lnTo>
                    <a:pt x="434594" y="68859"/>
                  </a:lnTo>
                  <a:lnTo>
                    <a:pt x="434594" y="76510"/>
                  </a:lnTo>
                  <a:lnTo>
                    <a:pt x="515983" y="76510"/>
                  </a:lnTo>
                  <a:lnTo>
                    <a:pt x="515983" y="68859"/>
                  </a:lnTo>
                  <a:close/>
                </a:path>
                <a:path w="516254" h="100329">
                  <a:moveTo>
                    <a:pt x="515983" y="92243"/>
                  </a:moveTo>
                  <a:lnTo>
                    <a:pt x="434594" y="92243"/>
                  </a:lnTo>
                  <a:lnTo>
                    <a:pt x="434594" y="99894"/>
                  </a:lnTo>
                  <a:lnTo>
                    <a:pt x="515983" y="99894"/>
                  </a:lnTo>
                  <a:lnTo>
                    <a:pt x="515983" y="92243"/>
                  </a:lnTo>
                  <a:close/>
                </a:path>
                <a:path w="516254" h="100329">
                  <a:moveTo>
                    <a:pt x="290034" y="0"/>
                  </a:moveTo>
                  <a:lnTo>
                    <a:pt x="277422" y="0"/>
                  </a:lnTo>
                  <a:lnTo>
                    <a:pt x="272355" y="5064"/>
                  </a:lnTo>
                  <a:lnTo>
                    <a:pt x="272355" y="17780"/>
                  </a:lnTo>
                  <a:lnTo>
                    <a:pt x="277422" y="22845"/>
                  </a:lnTo>
                  <a:lnTo>
                    <a:pt x="290034" y="22845"/>
                  </a:lnTo>
                  <a:lnTo>
                    <a:pt x="295209" y="17780"/>
                  </a:lnTo>
                  <a:lnTo>
                    <a:pt x="295209" y="5064"/>
                  </a:lnTo>
                  <a:lnTo>
                    <a:pt x="290034" y="0"/>
                  </a:lnTo>
                  <a:close/>
                </a:path>
                <a:path w="516254" h="100329">
                  <a:moveTo>
                    <a:pt x="295209" y="45475"/>
                  </a:moveTo>
                  <a:lnTo>
                    <a:pt x="213745" y="45475"/>
                  </a:lnTo>
                  <a:lnTo>
                    <a:pt x="213745" y="53234"/>
                  </a:lnTo>
                  <a:lnTo>
                    <a:pt x="295209" y="53234"/>
                  </a:lnTo>
                  <a:lnTo>
                    <a:pt x="295209" y="45475"/>
                  </a:lnTo>
                  <a:close/>
                </a:path>
                <a:path w="516254" h="100329">
                  <a:moveTo>
                    <a:pt x="295209" y="68859"/>
                  </a:moveTo>
                  <a:lnTo>
                    <a:pt x="213745" y="68859"/>
                  </a:lnTo>
                  <a:lnTo>
                    <a:pt x="213745" y="76510"/>
                  </a:lnTo>
                  <a:lnTo>
                    <a:pt x="295209" y="76510"/>
                  </a:lnTo>
                  <a:lnTo>
                    <a:pt x="295209" y="68859"/>
                  </a:lnTo>
                  <a:close/>
                </a:path>
                <a:path w="516254" h="100329">
                  <a:moveTo>
                    <a:pt x="295209" y="92243"/>
                  </a:moveTo>
                  <a:lnTo>
                    <a:pt x="213745" y="92243"/>
                  </a:lnTo>
                  <a:lnTo>
                    <a:pt x="213745" y="99894"/>
                  </a:lnTo>
                  <a:lnTo>
                    <a:pt x="295209" y="99894"/>
                  </a:lnTo>
                  <a:lnTo>
                    <a:pt x="295209" y="92243"/>
                  </a:lnTo>
                  <a:close/>
                </a:path>
                <a:path w="516254" h="100329">
                  <a:moveTo>
                    <a:pt x="76332" y="0"/>
                  </a:moveTo>
                  <a:lnTo>
                    <a:pt x="63720" y="0"/>
                  </a:lnTo>
                  <a:lnTo>
                    <a:pt x="58599" y="5064"/>
                  </a:lnTo>
                  <a:lnTo>
                    <a:pt x="58599" y="17780"/>
                  </a:lnTo>
                  <a:lnTo>
                    <a:pt x="63720" y="22845"/>
                  </a:lnTo>
                  <a:lnTo>
                    <a:pt x="76332" y="22845"/>
                  </a:lnTo>
                  <a:lnTo>
                    <a:pt x="81453" y="17780"/>
                  </a:lnTo>
                  <a:lnTo>
                    <a:pt x="81453" y="5064"/>
                  </a:lnTo>
                  <a:lnTo>
                    <a:pt x="76332" y="0"/>
                  </a:lnTo>
                  <a:close/>
                </a:path>
                <a:path w="516254" h="100329">
                  <a:moveTo>
                    <a:pt x="81453" y="45475"/>
                  </a:moveTo>
                  <a:lnTo>
                    <a:pt x="0" y="45475"/>
                  </a:lnTo>
                  <a:lnTo>
                    <a:pt x="0" y="53234"/>
                  </a:lnTo>
                  <a:lnTo>
                    <a:pt x="81453" y="53234"/>
                  </a:lnTo>
                  <a:lnTo>
                    <a:pt x="81453" y="45475"/>
                  </a:lnTo>
                  <a:close/>
                </a:path>
                <a:path w="516254" h="100329">
                  <a:moveTo>
                    <a:pt x="81453" y="68859"/>
                  </a:moveTo>
                  <a:lnTo>
                    <a:pt x="0" y="68859"/>
                  </a:lnTo>
                  <a:lnTo>
                    <a:pt x="0" y="76510"/>
                  </a:lnTo>
                  <a:lnTo>
                    <a:pt x="81453" y="76510"/>
                  </a:lnTo>
                  <a:lnTo>
                    <a:pt x="81453" y="68859"/>
                  </a:lnTo>
                  <a:close/>
                </a:path>
                <a:path w="516254" h="100329">
                  <a:moveTo>
                    <a:pt x="81453" y="92243"/>
                  </a:moveTo>
                  <a:lnTo>
                    <a:pt x="0" y="92243"/>
                  </a:lnTo>
                  <a:lnTo>
                    <a:pt x="0" y="99894"/>
                  </a:lnTo>
                  <a:lnTo>
                    <a:pt x="81453" y="99894"/>
                  </a:lnTo>
                  <a:lnTo>
                    <a:pt x="81453" y="922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509957" y="2592031"/>
              <a:ext cx="966962" cy="74031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12043" y="3020382"/>
              <a:ext cx="764540" cy="216535"/>
            </a:xfrm>
            <a:custGeom>
              <a:avLst/>
              <a:gdLst/>
              <a:ahLst/>
              <a:cxnLst/>
              <a:rect l="l" t="t" r="r" b="b"/>
              <a:pathLst>
                <a:path w="764539" h="216535">
                  <a:moveTo>
                    <a:pt x="381934" y="0"/>
                  </a:moveTo>
                  <a:lnTo>
                    <a:pt x="313273" y="1741"/>
                  </a:lnTo>
                  <a:lnTo>
                    <a:pt x="248653" y="6762"/>
                  </a:lnTo>
                  <a:lnTo>
                    <a:pt x="189152" y="14759"/>
                  </a:lnTo>
                  <a:lnTo>
                    <a:pt x="135847" y="25427"/>
                  </a:lnTo>
                  <a:lnTo>
                    <a:pt x="89817" y="38462"/>
                  </a:lnTo>
                  <a:lnTo>
                    <a:pt x="52139" y="53561"/>
                  </a:lnTo>
                  <a:lnTo>
                    <a:pt x="6152" y="88730"/>
                  </a:lnTo>
                  <a:lnTo>
                    <a:pt x="0" y="108192"/>
                  </a:lnTo>
                  <a:lnTo>
                    <a:pt x="6152" y="127658"/>
                  </a:lnTo>
                  <a:lnTo>
                    <a:pt x="52139" y="162851"/>
                  </a:lnTo>
                  <a:lnTo>
                    <a:pt x="89817" y="177966"/>
                  </a:lnTo>
                  <a:lnTo>
                    <a:pt x="135847" y="191019"/>
                  </a:lnTo>
                  <a:lnTo>
                    <a:pt x="189152" y="201705"/>
                  </a:lnTo>
                  <a:lnTo>
                    <a:pt x="248653" y="209716"/>
                  </a:lnTo>
                  <a:lnTo>
                    <a:pt x="313273" y="214747"/>
                  </a:lnTo>
                  <a:lnTo>
                    <a:pt x="381934" y="216492"/>
                  </a:lnTo>
                  <a:lnTo>
                    <a:pt x="450598" y="214747"/>
                  </a:lnTo>
                  <a:lnTo>
                    <a:pt x="515228" y="209716"/>
                  </a:lnTo>
                  <a:lnTo>
                    <a:pt x="574743" y="201705"/>
                  </a:lnTo>
                  <a:lnTo>
                    <a:pt x="628065" y="191019"/>
                  </a:lnTo>
                  <a:lnTo>
                    <a:pt x="674114" y="177966"/>
                  </a:lnTo>
                  <a:lnTo>
                    <a:pt x="711809" y="162851"/>
                  </a:lnTo>
                  <a:lnTo>
                    <a:pt x="757819" y="127658"/>
                  </a:lnTo>
                  <a:lnTo>
                    <a:pt x="763976" y="108192"/>
                  </a:lnTo>
                  <a:lnTo>
                    <a:pt x="757819" y="88730"/>
                  </a:lnTo>
                  <a:lnTo>
                    <a:pt x="711809" y="53561"/>
                  </a:lnTo>
                  <a:lnTo>
                    <a:pt x="674114" y="38462"/>
                  </a:lnTo>
                  <a:lnTo>
                    <a:pt x="628065" y="25427"/>
                  </a:lnTo>
                  <a:lnTo>
                    <a:pt x="574743" y="14759"/>
                  </a:lnTo>
                  <a:lnTo>
                    <a:pt x="515228" y="6762"/>
                  </a:lnTo>
                  <a:lnTo>
                    <a:pt x="450598" y="1741"/>
                  </a:lnTo>
                  <a:lnTo>
                    <a:pt x="381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612043" y="3020382"/>
              <a:ext cx="764540" cy="216535"/>
            </a:xfrm>
            <a:custGeom>
              <a:avLst/>
              <a:gdLst/>
              <a:ahLst/>
              <a:cxnLst/>
              <a:rect l="l" t="t" r="r" b="b"/>
              <a:pathLst>
                <a:path w="764539" h="216535">
                  <a:moveTo>
                    <a:pt x="763976" y="108192"/>
                  </a:moveTo>
                  <a:lnTo>
                    <a:pt x="740070" y="70418"/>
                  </a:lnTo>
                  <a:lnTo>
                    <a:pt x="674114" y="38462"/>
                  </a:lnTo>
                  <a:lnTo>
                    <a:pt x="628065" y="25427"/>
                  </a:lnTo>
                  <a:lnTo>
                    <a:pt x="574743" y="14759"/>
                  </a:lnTo>
                  <a:lnTo>
                    <a:pt x="515228" y="6762"/>
                  </a:lnTo>
                  <a:lnTo>
                    <a:pt x="450598" y="1741"/>
                  </a:lnTo>
                  <a:lnTo>
                    <a:pt x="381934" y="0"/>
                  </a:lnTo>
                  <a:lnTo>
                    <a:pt x="313273" y="1741"/>
                  </a:lnTo>
                  <a:lnTo>
                    <a:pt x="248653" y="6762"/>
                  </a:lnTo>
                  <a:lnTo>
                    <a:pt x="189152" y="14759"/>
                  </a:lnTo>
                  <a:lnTo>
                    <a:pt x="135847" y="25427"/>
                  </a:lnTo>
                  <a:lnTo>
                    <a:pt x="89817" y="38462"/>
                  </a:lnTo>
                  <a:lnTo>
                    <a:pt x="52139" y="53561"/>
                  </a:lnTo>
                  <a:lnTo>
                    <a:pt x="6152" y="88730"/>
                  </a:lnTo>
                  <a:lnTo>
                    <a:pt x="0" y="108192"/>
                  </a:lnTo>
                  <a:lnTo>
                    <a:pt x="6152" y="127658"/>
                  </a:lnTo>
                  <a:lnTo>
                    <a:pt x="52139" y="162851"/>
                  </a:lnTo>
                  <a:lnTo>
                    <a:pt x="89817" y="177966"/>
                  </a:lnTo>
                  <a:lnTo>
                    <a:pt x="135847" y="191019"/>
                  </a:lnTo>
                  <a:lnTo>
                    <a:pt x="189152" y="201705"/>
                  </a:lnTo>
                  <a:lnTo>
                    <a:pt x="248653" y="209716"/>
                  </a:lnTo>
                  <a:lnTo>
                    <a:pt x="313273" y="214747"/>
                  </a:lnTo>
                  <a:lnTo>
                    <a:pt x="381934" y="216492"/>
                  </a:lnTo>
                  <a:lnTo>
                    <a:pt x="450598" y="214747"/>
                  </a:lnTo>
                  <a:lnTo>
                    <a:pt x="515228" y="209716"/>
                  </a:lnTo>
                  <a:lnTo>
                    <a:pt x="574743" y="201705"/>
                  </a:lnTo>
                  <a:lnTo>
                    <a:pt x="628065" y="191019"/>
                  </a:lnTo>
                  <a:lnTo>
                    <a:pt x="674114" y="177966"/>
                  </a:lnTo>
                  <a:lnTo>
                    <a:pt x="711809" y="162851"/>
                  </a:lnTo>
                  <a:lnTo>
                    <a:pt x="757819" y="127658"/>
                  </a:lnTo>
                  <a:lnTo>
                    <a:pt x="763976" y="108192"/>
                  </a:lnTo>
                  <a:close/>
                </a:path>
              </a:pathLst>
            </a:custGeom>
            <a:ln w="8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679414" y="2689885"/>
              <a:ext cx="625475" cy="476884"/>
            </a:xfrm>
            <a:custGeom>
              <a:avLst/>
              <a:gdLst/>
              <a:ahLst/>
              <a:cxnLst/>
              <a:rect l="l" t="t" r="r" b="b"/>
              <a:pathLst>
                <a:path w="625475" h="476885">
                  <a:moveTo>
                    <a:pt x="625449" y="180606"/>
                  </a:moveTo>
                  <a:lnTo>
                    <a:pt x="519379" y="180606"/>
                  </a:lnTo>
                  <a:lnTo>
                    <a:pt x="519379" y="83299"/>
                  </a:lnTo>
                  <a:lnTo>
                    <a:pt x="407263" y="83299"/>
                  </a:lnTo>
                  <a:lnTo>
                    <a:pt x="407263" y="0"/>
                  </a:lnTo>
                  <a:lnTo>
                    <a:pt x="218186" y="0"/>
                  </a:lnTo>
                  <a:lnTo>
                    <a:pt x="218186" y="83299"/>
                  </a:lnTo>
                  <a:lnTo>
                    <a:pt x="106070" y="83299"/>
                  </a:lnTo>
                  <a:lnTo>
                    <a:pt x="106070" y="180606"/>
                  </a:lnTo>
                  <a:lnTo>
                    <a:pt x="0" y="180606"/>
                  </a:lnTo>
                  <a:lnTo>
                    <a:pt x="0" y="476631"/>
                  </a:lnTo>
                  <a:lnTo>
                    <a:pt x="189077" y="476631"/>
                  </a:lnTo>
                  <a:lnTo>
                    <a:pt x="189077" y="379425"/>
                  </a:lnTo>
                  <a:lnTo>
                    <a:pt x="217855" y="379425"/>
                  </a:lnTo>
                  <a:lnTo>
                    <a:pt x="217855" y="476631"/>
                  </a:lnTo>
                  <a:lnTo>
                    <a:pt x="406946" y="476631"/>
                  </a:lnTo>
                  <a:lnTo>
                    <a:pt x="406946" y="379425"/>
                  </a:lnTo>
                  <a:lnTo>
                    <a:pt x="436372" y="379425"/>
                  </a:lnTo>
                  <a:lnTo>
                    <a:pt x="436372" y="476631"/>
                  </a:lnTo>
                  <a:lnTo>
                    <a:pt x="625449" y="476631"/>
                  </a:lnTo>
                  <a:lnTo>
                    <a:pt x="625449" y="180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79418" y="2689878"/>
              <a:ext cx="625475" cy="476884"/>
            </a:xfrm>
            <a:custGeom>
              <a:avLst/>
              <a:gdLst/>
              <a:ahLst/>
              <a:cxnLst/>
              <a:rect l="l" t="t" r="r" b="b"/>
              <a:pathLst>
                <a:path w="625475" h="476885">
                  <a:moveTo>
                    <a:pt x="406943" y="180607"/>
                  </a:moveTo>
                  <a:lnTo>
                    <a:pt x="217863" y="180607"/>
                  </a:lnTo>
                  <a:lnTo>
                    <a:pt x="217863" y="476628"/>
                  </a:lnTo>
                  <a:lnTo>
                    <a:pt x="406943" y="476628"/>
                  </a:lnTo>
                  <a:lnTo>
                    <a:pt x="406943" y="180607"/>
                  </a:lnTo>
                  <a:close/>
                </a:path>
                <a:path w="625475" h="476885">
                  <a:moveTo>
                    <a:pt x="189080" y="180607"/>
                  </a:moveTo>
                  <a:lnTo>
                    <a:pt x="0" y="180607"/>
                  </a:lnTo>
                  <a:lnTo>
                    <a:pt x="0" y="476628"/>
                  </a:lnTo>
                  <a:lnTo>
                    <a:pt x="189080" y="476628"/>
                  </a:lnTo>
                  <a:lnTo>
                    <a:pt x="189080" y="180607"/>
                  </a:lnTo>
                  <a:close/>
                </a:path>
                <a:path w="625475" h="476885">
                  <a:moveTo>
                    <a:pt x="436372" y="180607"/>
                  </a:moveTo>
                  <a:lnTo>
                    <a:pt x="436372" y="476628"/>
                  </a:lnTo>
                  <a:lnTo>
                    <a:pt x="625453" y="476628"/>
                  </a:lnTo>
                  <a:lnTo>
                    <a:pt x="625453" y="180607"/>
                  </a:lnTo>
                  <a:lnTo>
                    <a:pt x="436372" y="180607"/>
                  </a:lnTo>
                  <a:close/>
                </a:path>
                <a:path w="625475" h="476885">
                  <a:moveTo>
                    <a:pt x="330298" y="83299"/>
                  </a:moveTo>
                  <a:lnTo>
                    <a:pt x="330298" y="180607"/>
                  </a:lnTo>
                  <a:lnTo>
                    <a:pt x="406943" y="180607"/>
                  </a:lnTo>
                  <a:lnTo>
                    <a:pt x="406943" y="379427"/>
                  </a:lnTo>
                  <a:lnTo>
                    <a:pt x="436372" y="379427"/>
                  </a:lnTo>
                  <a:lnTo>
                    <a:pt x="436372" y="180607"/>
                  </a:lnTo>
                  <a:lnTo>
                    <a:pt x="519378" y="180607"/>
                  </a:lnTo>
                  <a:lnTo>
                    <a:pt x="519378" y="83299"/>
                  </a:lnTo>
                  <a:lnTo>
                    <a:pt x="330298" y="83299"/>
                  </a:lnTo>
                  <a:close/>
                </a:path>
                <a:path w="625475" h="476885">
                  <a:moveTo>
                    <a:pt x="330298" y="83299"/>
                  </a:moveTo>
                  <a:lnTo>
                    <a:pt x="407267" y="83299"/>
                  </a:lnTo>
                  <a:lnTo>
                    <a:pt x="407267" y="0"/>
                  </a:lnTo>
                  <a:lnTo>
                    <a:pt x="218186" y="0"/>
                  </a:lnTo>
                  <a:lnTo>
                    <a:pt x="218186" y="83299"/>
                  </a:lnTo>
                  <a:lnTo>
                    <a:pt x="295155" y="83299"/>
                  </a:lnTo>
                  <a:lnTo>
                    <a:pt x="295155" y="180607"/>
                  </a:lnTo>
                  <a:lnTo>
                    <a:pt x="330298" y="180607"/>
                  </a:lnTo>
                  <a:lnTo>
                    <a:pt x="330298" y="83299"/>
                  </a:lnTo>
                  <a:close/>
                </a:path>
                <a:path w="625475" h="476885">
                  <a:moveTo>
                    <a:pt x="295155" y="83299"/>
                  </a:moveTo>
                  <a:lnTo>
                    <a:pt x="106074" y="83299"/>
                  </a:lnTo>
                  <a:lnTo>
                    <a:pt x="106074" y="180607"/>
                  </a:lnTo>
                  <a:lnTo>
                    <a:pt x="189080" y="180607"/>
                  </a:lnTo>
                  <a:lnTo>
                    <a:pt x="189080" y="379427"/>
                  </a:lnTo>
                  <a:lnTo>
                    <a:pt x="217863" y="379427"/>
                  </a:lnTo>
                  <a:lnTo>
                    <a:pt x="217863" y="180607"/>
                  </a:lnTo>
                  <a:lnTo>
                    <a:pt x="295155" y="180607"/>
                  </a:lnTo>
                  <a:lnTo>
                    <a:pt x="295155" y="83299"/>
                  </a:lnTo>
                  <a:close/>
                </a:path>
              </a:pathLst>
            </a:custGeom>
            <a:ln w="8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54015" y="3016503"/>
              <a:ext cx="516255" cy="100330"/>
            </a:xfrm>
            <a:custGeom>
              <a:avLst/>
              <a:gdLst/>
              <a:ahLst/>
              <a:cxnLst/>
              <a:rect l="l" t="t" r="r" b="b"/>
              <a:pathLst>
                <a:path w="516254" h="100330">
                  <a:moveTo>
                    <a:pt x="510970" y="0"/>
                  </a:moveTo>
                  <a:lnTo>
                    <a:pt x="498357" y="0"/>
                  </a:lnTo>
                  <a:lnTo>
                    <a:pt x="493183" y="5064"/>
                  </a:lnTo>
                  <a:lnTo>
                    <a:pt x="493183" y="17672"/>
                  </a:lnTo>
                  <a:lnTo>
                    <a:pt x="498357" y="22845"/>
                  </a:lnTo>
                  <a:lnTo>
                    <a:pt x="510970" y="22845"/>
                  </a:lnTo>
                  <a:lnTo>
                    <a:pt x="516036" y="17672"/>
                  </a:lnTo>
                  <a:lnTo>
                    <a:pt x="516036" y="5064"/>
                  </a:lnTo>
                  <a:lnTo>
                    <a:pt x="510970" y="0"/>
                  </a:lnTo>
                  <a:close/>
                </a:path>
                <a:path w="516254" h="100330">
                  <a:moveTo>
                    <a:pt x="516036" y="45475"/>
                  </a:moveTo>
                  <a:lnTo>
                    <a:pt x="434540" y="45475"/>
                  </a:lnTo>
                  <a:lnTo>
                    <a:pt x="434540" y="53234"/>
                  </a:lnTo>
                  <a:lnTo>
                    <a:pt x="516036" y="53234"/>
                  </a:lnTo>
                  <a:lnTo>
                    <a:pt x="516036" y="45475"/>
                  </a:lnTo>
                  <a:close/>
                </a:path>
                <a:path w="516254" h="100330">
                  <a:moveTo>
                    <a:pt x="516036" y="68859"/>
                  </a:moveTo>
                  <a:lnTo>
                    <a:pt x="434540" y="68859"/>
                  </a:lnTo>
                  <a:lnTo>
                    <a:pt x="434540" y="76510"/>
                  </a:lnTo>
                  <a:lnTo>
                    <a:pt x="516036" y="76510"/>
                  </a:lnTo>
                  <a:lnTo>
                    <a:pt x="516036" y="68859"/>
                  </a:lnTo>
                  <a:close/>
                </a:path>
                <a:path w="516254" h="100330">
                  <a:moveTo>
                    <a:pt x="516036" y="92243"/>
                  </a:moveTo>
                  <a:lnTo>
                    <a:pt x="434540" y="92243"/>
                  </a:lnTo>
                  <a:lnTo>
                    <a:pt x="434540" y="99894"/>
                  </a:lnTo>
                  <a:lnTo>
                    <a:pt x="516036" y="99894"/>
                  </a:lnTo>
                  <a:lnTo>
                    <a:pt x="516036" y="92243"/>
                  </a:lnTo>
                  <a:close/>
                </a:path>
                <a:path w="516254" h="100330">
                  <a:moveTo>
                    <a:pt x="290088" y="0"/>
                  </a:moveTo>
                  <a:lnTo>
                    <a:pt x="277476" y="0"/>
                  </a:lnTo>
                  <a:lnTo>
                    <a:pt x="272409" y="5064"/>
                  </a:lnTo>
                  <a:lnTo>
                    <a:pt x="272409" y="17672"/>
                  </a:lnTo>
                  <a:lnTo>
                    <a:pt x="277476" y="22845"/>
                  </a:lnTo>
                  <a:lnTo>
                    <a:pt x="290088" y="22845"/>
                  </a:lnTo>
                  <a:lnTo>
                    <a:pt x="295263" y="17672"/>
                  </a:lnTo>
                  <a:lnTo>
                    <a:pt x="295263" y="5064"/>
                  </a:lnTo>
                  <a:lnTo>
                    <a:pt x="290088" y="0"/>
                  </a:lnTo>
                  <a:close/>
                </a:path>
                <a:path w="516254" h="100330">
                  <a:moveTo>
                    <a:pt x="295263" y="45475"/>
                  </a:moveTo>
                  <a:lnTo>
                    <a:pt x="213766" y="45475"/>
                  </a:lnTo>
                  <a:lnTo>
                    <a:pt x="213766" y="53234"/>
                  </a:lnTo>
                  <a:lnTo>
                    <a:pt x="295263" y="53234"/>
                  </a:lnTo>
                  <a:lnTo>
                    <a:pt x="295263" y="45475"/>
                  </a:lnTo>
                  <a:close/>
                </a:path>
                <a:path w="516254" h="100330">
                  <a:moveTo>
                    <a:pt x="295263" y="68859"/>
                  </a:moveTo>
                  <a:lnTo>
                    <a:pt x="213766" y="68859"/>
                  </a:lnTo>
                  <a:lnTo>
                    <a:pt x="213766" y="76510"/>
                  </a:lnTo>
                  <a:lnTo>
                    <a:pt x="295263" y="76510"/>
                  </a:lnTo>
                  <a:lnTo>
                    <a:pt x="295263" y="68859"/>
                  </a:lnTo>
                  <a:close/>
                </a:path>
                <a:path w="516254" h="100330">
                  <a:moveTo>
                    <a:pt x="295263" y="92243"/>
                  </a:moveTo>
                  <a:lnTo>
                    <a:pt x="213766" y="92243"/>
                  </a:lnTo>
                  <a:lnTo>
                    <a:pt x="213766" y="99894"/>
                  </a:lnTo>
                  <a:lnTo>
                    <a:pt x="295263" y="99894"/>
                  </a:lnTo>
                  <a:lnTo>
                    <a:pt x="295263" y="92243"/>
                  </a:lnTo>
                  <a:close/>
                </a:path>
                <a:path w="516254" h="100330">
                  <a:moveTo>
                    <a:pt x="76429" y="0"/>
                  </a:moveTo>
                  <a:lnTo>
                    <a:pt x="63817" y="0"/>
                  </a:lnTo>
                  <a:lnTo>
                    <a:pt x="58643" y="5064"/>
                  </a:lnTo>
                  <a:lnTo>
                    <a:pt x="58643" y="17672"/>
                  </a:lnTo>
                  <a:lnTo>
                    <a:pt x="63817" y="22845"/>
                  </a:lnTo>
                  <a:lnTo>
                    <a:pt x="76429" y="22845"/>
                  </a:lnTo>
                  <a:lnTo>
                    <a:pt x="81496" y="17672"/>
                  </a:lnTo>
                  <a:lnTo>
                    <a:pt x="81496" y="5064"/>
                  </a:lnTo>
                  <a:lnTo>
                    <a:pt x="76429" y="0"/>
                  </a:lnTo>
                  <a:close/>
                </a:path>
                <a:path w="516254" h="100330">
                  <a:moveTo>
                    <a:pt x="81496" y="45475"/>
                  </a:moveTo>
                  <a:lnTo>
                    <a:pt x="0" y="45475"/>
                  </a:lnTo>
                  <a:lnTo>
                    <a:pt x="0" y="53234"/>
                  </a:lnTo>
                  <a:lnTo>
                    <a:pt x="81496" y="53234"/>
                  </a:lnTo>
                  <a:lnTo>
                    <a:pt x="81496" y="45475"/>
                  </a:lnTo>
                  <a:close/>
                </a:path>
                <a:path w="516254" h="100330">
                  <a:moveTo>
                    <a:pt x="81496" y="68859"/>
                  </a:moveTo>
                  <a:lnTo>
                    <a:pt x="0" y="68859"/>
                  </a:lnTo>
                  <a:lnTo>
                    <a:pt x="0" y="76510"/>
                  </a:lnTo>
                  <a:lnTo>
                    <a:pt x="81496" y="76510"/>
                  </a:lnTo>
                  <a:lnTo>
                    <a:pt x="81496" y="68859"/>
                  </a:lnTo>
                  <a:close/>
                </a:path>
                <a:path w="516254" h="100330">
                  <a:moveTo>
                    <a:pt x="81496" y="92243"/>
                  </a:moveTo>
                  <a:lnTo>
                    <a:pt x="0" y="92243"/>
                  </a:lnTo>
                  <a:lnTo>
                    <a:pt x="0" y="99894"/>
                  </a:lnTo>
                  <a:lnTo>
                    <a:pt x="81496" y="99894"/>
                  </a:lnTo>
                  <a:lnTo>
                    <a:pt x="81496" y="922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472291" y="4525269"/>
              <a:ext cx="966962" cy="74031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76102" y="4954482"/>
              <a:ext cx="764540" cy="216535"/>
            </a:xfrm>
            <a:custGeom>
              <a:avLst/>
              <a:gdLst/>
              <a:ahLst/>
              <a:cxnLst/>
              <a:rect l="l" t="t" r="r" b="b"/>
              <a:pathLst>
                <a:path w="764540" h="216535">
                  <a:moveTo>
                    <a:pt x="381934" y="0"/>
                  </a:moveTo>
                  <a:lnTo>
                    <a:pt x="313273" y="1741"/>
                  </a:lnTo>
                  <a:lnTo>
                    <a:pt x="248653" y="6762"/>
                  </a:lnTo>
                  <a:lnTo>
                    <a:pt x="189152" y="14759"/>
                  </a:lnTo>
                  <a:lnTo>
                    <a:pt x="135847" y="25427"/>
                  </a:lnTo>
                  <a:lnTo>
                    <a:pt x="89817" y="38462"/>
                  </a:lnTo>
                  <a:lnTo>
                    <a:pt x="52139" y="53561"/>
                  </a:lnTo>
                  <a:lnTo>
                    <a:pt x="6152" y="88730"/>
                  </a:lnTo>
                  <a:lnTo>
                    <a:pt x="0" y="108192"/>
                  </a:lnTo>
                  <a:lnTo>
                    <a:pt x="6152" y="127658"/>
                  </a:lnTo>
                  <a:lnTo>
                    <a:pt x="52139" y="162851"/>
                  </a:lnTo>
                  <a:lnTo>
                    <a:pt x="89817" y="177966"/>
                  </a:lnTo>
                  <a:lnTo>
                    <a:pt x="135847" y="191019"/>
                  </a:lnTo>
                  <a:lnTo>
                    <a:pt x="189152" y="201705"/>
                  </a:lnTo>
                  <a:lnTo>
                    <a:pt x="248653" y="209716"/>
                  </a:lnTo>
                  <a:lnTo>
                    <a:pt x="313273" y="214747"/>
                  </a:lnTo>
                  <a:lnTo>
                    <a:pt x="381934" y="216492"/>
                  </a:lnTo>
                  <a:lnTo>
                    <a:pt x="450598" y="214747"/>
                  </a:lnTo>
                  <a:lnTo>
                    <a:pt x="515228" y="209716"/>
                  </a:lnTo>
                  <a:lnTo>
                    <a:pt x="574743" y="201705"/>
                  </a:lnTo>
                  <a:lnTo>
                    <a:pt x="628065" y="191019"/>
                  </a:lnTo>
                  <a:lnTo>
                    <a:pt x="674114" y="177966"/>
                  </a:lnTo>
                  <a:lnTo>
                    <a:pt x="711809" y="162851"/>
                  </a:lnTo>
                  <a:lnTo>
                    <a:pt x="757819" y="127658"/>
                  </a:lnTo>
                  <a:lnTo>
                    <a:pt x="763976" y="108192"/>
                  </a:lnTo>
                  <a:lnTo>
                    <a:pt x="757819" y="88730"/>
                  </a:lnTo>
                  <a:lnTo>
                    <a:pt x="711809" y="53561"/>
                  </a:lnTo>
                  <a:lnTo>
                    <a:pt x="674114" y="38462"/>
                  </a:lnTo>
                  <a:lnTo>
                    <a:pt x="628065" y="25427"/>
                  </a:lnTo>
                  <a:lnTo>
                    <a:pt x="574743" y="14759"/>
                  </a:lnTo>
                  <a:lnTo>
                    <a:pt x="515228" y="6762"/>
                  </a:lnTo>
                  <a:lnTo>
                    <a:pt x="450598" y="1741"/>
                  </a:lnTo>
                  <a:lnTo>
                    <a:pt x="381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576102" y="4954482"/>
              <a:ext cx="764540" cy="216535"/>
            </a:xfrm>
            <a:custGeom>
              <a:avLst/>
              <a:gdLst/>
              <a:ahLst/>
              <a:cxnLst/>
              <a:rect l="l" t="t" r="r" b="b"/>
              <a:pathLst>
                <a:path w="764540" h="216535">
                  <a:moveTo>
                    <a:pt x="763976" y="108192"/>
                  </a:moveTo>
                  <a:lnTo>
                    <a:pt x="740070" y="70418"/>
                  </a:lnTo>
                  <a:lnTo>
                    <a:pt x="674114" y="38462"/>
                  </a:lnTo>
                  <a:lnTo>
                    <a:pt x="628065" y="25427"/>
                  </a:lnTo>
                  <a:lnTo>
                    <a:pt x="574743" y="14759"/>
                  </a:lnTo>
                  <a:lnTo>
                    <a:pt x="515228" y="6762"/>
                  </a:lnTo>
                  <a:lnTo>
                    <a:pt x="450598" y="1741"/>
                  </a:lnTo>
                  <a:lnTo>
                    <a:pt x="381934" y="0"/>
                  </a:lnTo>
                  <a:lnTo>
                    <a:pt x="313273" y="1741"/>
                  </a:lnTo>
                  <a:lnTo>
                    <a:pt x="248653" y="6762"/>
                  </a:lnTo>
                  <a:lnTo>
                    <a:pt x="189152" y="14759"/>
                  </a:lnTo>
                  <a:lnTo>
                    <a:pt x="135847" y="25427"/>
                  </a:lnTo>
                  <a:lnTo>
                    <a:pt x="89817" y="38462"/>
                  </a:lnTo>
                  <a:lnTo>
                    <a:pt x="52139" y="53561"/>
                  </a:lnTo>
                  <a:lnTo>
                    <a:pt x="6152" y="88730"/>
                  </a:lnTo>
                  <a:lnTo>
                    <a:pt x="0" y="108192"/>
                  </a:lnTo>
                  <a:lnTo>
                    <a:pt x="6152" y="127658"/>
                  </a:lnTo>
                  <a:lnTo>
                    <a:pt x="52139" y="162851"/>
                  </a:lnTo>
                  <a:lnTo>
                    <a:pt x="89817" y="177966"/>
                  </a:lnTo>
                  <a:lnTo>
                    <a:pt x="135847" y="191019"/>
                  </a:lnTo>
                  <a:lnTo>
                    <a:pt x="189152" y="201705"/>
                  </a:lnTo>
                  <a:lnTo>
                    <a:pt x="248653" y="209716"/>
                  </a:lnTo>
                  <a:lnTo>
                    <a:pt x="313273" y="214747"/>
                  </a:lnTo>
                  <a:lnTo>
                    <a:pt x="381934" y="216492"/>
                  </a:lnTo>
                  <a:lnTo>
                    <a:pt x="450598" y="214747"/>
                  </a:lnTo>
                  <a:lnTo>
                    <a:pt x="515228" y="209716"/>
                  </a:lnTo>
                  <a:lnTo>
                    <a:pt x="574743" y="201705"/>
                  </a:lnTo>
                  <a:lnTo>
                    <a:pt x="628065" y="191019"/>
                  </a:lnTo>
                  <a:lnTo>
                    <a:pt x="674114" y="177966"/>
                  </a:lnTo>
                  <a:lnTo>
                    <a:pt x="711809" y="162851"/>
                  </a:lnTo>
                  <a:lnTo>
                    <a:pt x="757819" y="127658"/>
                  </a:lnTo>
                  <a:lnTo>
                    <a:pt x="763976" y="108192"/>
                  </a:lnTo>
                  <a:close/>
                </a:path>
              </a:pathLst>
            </a:custGeom>
            <a:ln w="80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643468" y="4623980"/>
              <a:ext cx="625475" cy="476884"/>
            </a:xfrm>
            <a:custGeom>
              <a:avLst/>
              <a:gdLst/>
              <a:ahLst/>
              <a:cxnLst/>
              <a:rect l="l" t="t" r="r" b="b"/>
              <a:pathLst>
                <a:path w="625475" h="476885">
                  <a:moveTo>
                    <a:pt x="625462" y="180606"/>
                  </a:moveTo>
                  <a:lnTo>
                    <a:pt x="519379" y="180606"/>
                  </a:lnTo>
                  <a:lnTo>
                    <a:pt x="519379" y="83299"/>
                  </a:lnTo>
                  <a:lnTo>
                    <a:pt x="407276" y="83299"/>
                  </a:lnTo>
                  <a:lnTo>
                    <a:pt x="407276" y="0"/>
                  </a:lnTo>
                  <a:lnTo>
                    <a:pt x="218186" y="0"/>
                  </a:lnTo>
                  <a:lnTo>
                    <a:pt x="218186" y="83299"/>
                  </a:lnTo>
                  <a:lnTo>
                    <a:pt x="106083" y="83299"/>
                  </a:lnTo>
                  <a:lnTo>
                    <a:pt x="106083" y="180606"/>
                  </a:lnTo>
                  <a:lnTo>
                    <a:pt x="0" y="180606"/>
                  </a:lnTo>
                  <a:lnTo>
                    <a:pt x="0" y="476745"/>
                  </a:lnTo>
                  <a:lnTo>
                    <a:pt x="189090" y="476745"/>
                  </a:lnTo>
                  <a:lnTo>
                    <a:pt x="189090" y="379425"/>
                  </a:lnTo>
                  <a:lnTo>
                    <a:pt x="217868" y="379425"/>
                  </a:lnTo>
                  <a:lnTo>
                    <a:pt x="217868" y="476745"/>
                  </a:lnTo>
                  <a:lnTo>
                    <a:pt x="406946" y="476745"/>
                  </a:lnTo>
                  <a:lnTo>
                    <a:pt x="406946" y="379425"/>
                  </a:lnTo>
                  <a:lnTo>
                    <a:pt x="436372" y="379425"/>
                  </a:lnTo>
                  <a:lnTo>
                    <a:pt x="436372" y="476745"/>
                  </a:lnTo>
                  <a:lnTo>
                    <a:pt x="625462" y="476745"/>
                  </a:lnTo>
                  <a:lnTo>
                    <a:pt x="625462" y="180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643477" y="4623978"/>
              <a:ext cx="625475" cy="476884"/>
            </a:xfrm>
            <a:custGeom>
              <a:avLst/>
              <a:gdLst/>
              <a:ahLst/>
              <a:cxnLst/>
              <a:rect l="l" t="t" r="r" b="b"/>
              <a:pathLst>
                <a:path w="625475" h="476885">
                  <a:moveTo>
                    <a:pt x="406943" y="180607"/>
                  </a:moveTo>
                  <a:lnTo>
                    <a:pt x="217863" y="180607"/>
                  </a:lnTo>
                  <a:lnTo>
                    <a:pt x="217863" y="476735"/>
                  </a:lnTo>
                  <a:lnTo>
                    <a:pt x="406943" y="476735"/>
                  </a:lnTo>
                  <a:lnTo>
                    <a:pt x="406943" y="180607"/>
                  </a:lnTo>
                  <a:close/>
                </a:path>
                <a:path w="625475" h="476885">
                  <a:moveTo>
                    <a:pt x="189080" y="180607"/>
                  </a:moveTo>
                  <a:lnTo>
                    <a:pt x="0" y="180607"/>
                  </a:lnTo>
                  <a:lnTo>
                    <a:pt x="0" y="476735"/>
                  </a:lnTo>
                  <a:lnTo>
                    <a:pt x="189080" y="476735"/>
                  </a:lnTo>
                  <a:lnTo>
                    <a:pt x="189080" y="180607"/>
                  </a:lnTo>
                  <a:close/>
                </a:path>
                <a:path w="625475" h="476885">
                  <a:moveTo>
                    <a:pt x="436372" y="180607"/>
                  </a:moveTo>
                  <a:lnTo>
                    <a:pt x="436372" y="476735"/>
                  </a:lnTo>
                  <a:lnTo>
                    <a:pt x="625453" y="476735"/>
                  </a:lnTo>
                  <a:lnTo>
                    <a:pt x="625453" y="180607"/>
                  </a:lnTo>
                  <a:lnTo>
                    <a:pt x="436372" y="180607"/>
                  </a:lnTo>
                  <a:close/>
                </a:path>
                <a:path w="625475" h="476885">
                  <a:moveTo>
                    <a:pt x="330298" y="83299"/>
                  </a:moveTo>
                  <a:lnTo>
                    <a:pt x="330298" y="180607"/>
                  </a:lnTo>
                  <a:lnTo>
                    <a:pt x="406943" y="180607"/>
                  </a:lnTo>
                  <a:lnTo>
                    <a:pt x="406943" y="379427"/>
                  </a:lnTo>
                  <a:lnTo>
                    <a:pt x="436372" y="379427"/>
                  </a:lnTo>
                  <a:lnTo>
                    <a:pt x="436372" y="180607"/>
                  </a:lnTo>
                  <a:lnTo>
                    <a:pt x="519378" y="180607"/>
                  </a:lnTo>
                  <a:lnTo>
                    <a:pt x="519378" y="83299"/>
                  </a:lnTo>
                  <a:lnTo>
                    <a:pt x="330298" y="83299"/>
                  </a:lnTo>
                  <a:close/>
                </a:path>
                <a:path w="625475" h="476885">
                  <a:moveTo>
                    <a:pt x="330298" y="83299"/>
                  </a:moveTo>
                  <a:lnTo>
                    <a:pt x="407267" y="83299"/>
                  </a:lnTo>
                  <a:lnTo>
                    <a:pt x="407267" y="0"/>
                  </a:lnTo>
                  <a:lnTo>
                    <a:pt x="218186" y="0"/>
                  </a:lnTo>
                  <a:lnTo>
                    <a:pt x="218186" y="83299"/>
                  </a:lnTo>
                  <a:lnTo>
                    <a:pt x="295155" y="83299"/>
                  </a:lnTo>
                  <a:lnTo>
                    <a:pt x="295155" y="180607"/>
                  </a:lnTo>
                  <a:lnTo>
                    <a:pt x="330298" y="180607"/>
                  </a:lnTo>
                  <a:lnTo>
                    <a:pt x="330298" y="83299"/>
                  </a:lnTo>
                  <a:close/>
                </a:path>
                <a:path w="625475" h="476885">
                  <a:moveTo>
                    <a:pt x="295155" y="83299"/>
                  </a:moveTo>
                  <a:lnTo>
                    <a:pt x="106074" y="83299"/>
                  </a:lnTo>
                  <a:lnTo>
                    <a:pt x="106074" y="180607"/>
                  </a:lnTo>
                  <a:lnTo>
                    <a:pt x="189080" y="180607"/>
                  </a:lnTo>
                  <a:lnTo>
                    <a:pt x="189080" y="379427"/>
                  </a:lnTo>
                  <a:lnTo>
                    <a:pt x="217863" y="379427"/>
                  </a:lnTo>
                  <a:lnTo>
                    <a:pt x="217863" y="180607"/>
                  </a:lnTo>
                  <a:lnTo>
                    <a:pt x="295155" y="180607"/>
                  </a:lnTo>
                  <a:lnTo>
                    <a:pt x="295155" y="83299"/>
                  </a:lnTo>
                  <a:close/>
                </a:path>
              </a:pathLst>
            </a:custGeom>
            <a:ln w="8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718074" y="4950602"/>
              <a:ext cx="516255" cy="100330"/>
            </a:xfrm>
            <a:custGeom>
              <a:avLst/>
              <a:gdLst/>
              <a:ahLst/>
              <a:cxnLst/>
              <a:rect l="l" t="t" r="r" b="b"/>
              <a:pathLst>
                <a:path w="516254" h="100329">
                  <a:moveTo>
                    <a:pt x="510970" y="0"/>
                  </a:moveTo>
                  <a:lnTo>
                    <a:pt x="498357" y="0"/>
                  </a:lnTo>
                  <a:lnTo>
                    <a:pt x="493183" y="5064"/>
                  </a:lnTo>
                  <a:lnTo>
                    <a:pt x="493183" y="17780"/>
                  </a:lnTo>
                  <a:lnTo>
                    <a:pt x="498357" y="22845"/>
                  </a:lnTo>
                  <a:lnTo>
                    <a:pt x="510970" y="22845"/>
                  </a:lnTo>
                  <a:lnTo>
                    <a:pt x="516036" y="17780"/>
                  </a:lnTo>
                  <a:lnTo>
                    <a:pt x="516036" y="5064"/>
                  </a:lnTo>
                  <a:lnTo>
                    <a:pt x="510970" y="0"/>
                  </a:lnTo>
                  <a:close/>
                </a:path>
                <a:path w="516254" h="100329">
                  <a:moveTo>
                    <a:pt x="516036" y="45475"/>
                  </a:moveTo>
                  <a:lnTo>
                    <a:pt x="434648" y="45475"/>
                  </a:lnTo>
                  <a:lnTo>
                    <a:pt x="434648" y="53234"/>
                  </a:lnTo>
                  <a:lnTo>
                    <a:pt x="516036" y="53234"/>
                  </a:lnTo>
                  <a:lnTo>
                    <a:pt x="516036" y="45475"/>
                  </a:lnTo>
                  <a:close/>
                </a:path>
                <a:path w="516254" h="100329">
                  <a:moveTo>
                    <a:pt x="516036" y="68859"/>
                  </a:moveTo>
                  <a:lnTo>
                    <a:pt x="434648" y="68859"/>
                  </a:lnTo>
                  <a:lnTo>
                    <a:pt x="434648" y="76510"/>
                  </a:lnTo>
                  <a:lnTo>
                    <a:pt x="516036" y="76510"/>
                  </a:lnTo>
                  <a:lnTo>
                    <a:pt x="516036" y="68859"/>
                  </a:lnTo>
                  <a:close/>
                </a:path>
                <a:path w="516254" h="100329">
                  <a:moveTo>
                    <a:pt x="516036" y="92243"/>
                  </a:moveTo>
                  <a:lnTo>
                    <a:pt x="434648" y="92243"/>
                  </a:lnTo>
                  <a:lnTo>
                    <a:pt x="434648" y="99894"/>
                  </a:lnTo>
                  <a:lnTo>
                    <a:pt x="516036" y="99894"/>
                  </a:lnTo>
                  <a:lnTo>
                    <a:pt x="516036" y="92243"/>
                  </a:lnTo>
                  <a:close/>
                </a:path>
                <a:path w="516254" h="100329">
                  <a:moveTo>
                    <a:pt x="290088" y="0"/>
                  </a:moveTo>
                  <a:lnTo>
                    <a:pt x="277476" y="0"/>
                  </a:lnTo>
                  <a:lnTo>
                    <a:pt x="272409" y="5064"/>
                  </a:lnTo>
                  <a:lnTo>
                    <a:pt x="272409" y="17780"/>
                  </a:lnTo>
                  <a:lnTo>
                    <a:pt x="277476" y="22845"/>
                  </a:lnTo>
                  <a:lnTo>
                    <a:pt x="290088" y="22845"/>
                  </a:lnTo>
                  <a:lnTo>
                    <a:pt x="295263" y="17780"/>
                  </a:lnTo>
                  <a:lnTo>
                    <a:pt x="295263" y="5064"/>
                  </a:lnTo>
                  <a:lnTo>
                    <a:pt x="290088" y="0"/>
                  </a:lnTo>
                  <a:close/>
                </a:path>
                <a:path w="516254" h="100329">
                  <a:moveTo>
                    <a:pt x="295263" y="45475"/>
                  </a:moveTo>
                  <a:lnTo>
                    <a:pt x="213766" y="45475"/>
                  </a:lnTo>
                  <a:lnTo>
                    <a:pt x="213766" y="53234"/>
                  </a:lnTo>
                  <a:lnTo>
                    <a:pt x="295263" y="53234"/>
                  </a:lnTo>
                  <a:lnTo>
                    <a:pt x="295263" y="45475"/>
                  </a:lnTo>
                  <a:close/>
                </a:path>
                <a:path w="516254" h="100329">
                  <a:moveTo>
                    <a:pt x="295263" y="68859"/>
                  </a:moveTo>
                  <a:lnTo>
                    <a:pt x="213766" y="68859"/>
                  </a:lnTo>
                  <a:lnTo>
                    <a:pt x="213766" y="76510"/>
                  </a:lnTo>
                  <a:lnTo>
                    <a:pt x="295263" y="76510"/>
                  </a:lnTo>
                  <a:lnTo>
                    <a:pt x="295263" y="68859"/>
                  </a:lnTo>
                  <a:close/>
                </a:path>
                <a:path w="516254" h="100329">
                  <a:moveTo>
                    <a:pt x="295263" y="92243"/>
                  </a:moveTo>
                  <a:lnTo>
                    <a:pt x="213766" y="92243"/>
                  </a:lnTo>
                  <a:lnTo>
                    <a:pt x="213766" y="99894"/>
                  </a:lnTo>
                  <a:lnTo>
                    <a:pt x="295263" y="99894"/>
                  </a:lnTo>
                  <a:lnTo>
                    <a:pt x="295263" y="92243"/>
                  </a:lnTo>
                  <a:close/>
                </a:path>
                <a:path w="516254" h="100329">
                  <a:moveTo>
                    <a:pt x="76429" y="0"/>
                  </a:moveTo>
                  <a:lnTo>
                    <a:pt x="63817" y="0"/>
                  </a:lnTo>
                  <a:lnTo>
                    <a:pt x="58643" y="5064"/>
                  </a:lnTo>
                  <a:lnTo>
                    <a:pt x="58643" y="17780"/>
                  </a:lnTo>
                  <a:lnTo>
                    <a:pt x="63817" y="22845"/>
                  </a:lnTo>
                  <a:lnTo>
                    <a:pt x="76429" y="22845"/>
                  </a:lnTo>
                  <a:lnTo>
                    <a:pt x="81496" y="17780"/>
                  </a:lnTo>
                  <a:lnTo>
                    <a:pt x="81496" y="5064"/>
                  </a:lnTo>
                  <a:lnTo>
                    <a:pt x="76429" y="0"/>
                  </a:lnTo>
                  <a:close/>
                </a:path>
                <a:path w="516254" h="100329">
                  <a:moveTo>
                    <a:pt x="81496" y="45475"/>
                  </a:moveTo>
                  <a:lnTo>
                    <a:pt x="0" y="45475"/>
                  </a:lnTo>
                  <a:lnTo>
                    <a:pt x="0" y="53234"/>
                  </a:lnTo>
                  <a:lnTo>
                    <a:pt x="81496" y="53234"/>
                  </a:lnTo>
                  <a:lnTo>
                    <a:pt x="81496" y="45475"/>
                  </a:lnTo>
                  <a:close/>
                </a:path>
                <a:path w="516254" h="100329">
                  <a:moveTo>
                    <a:pt x="81496" y="68859"/>
                  </a:moveTo>
                  <a:lnTo>
                    <a:pt x="0" y="68859"/>
                  </a:lnTo>
                  <a:lnTo>
                    <a:pt x="0" y="76510"/>
                  </a:lnTo>
                  <a:lnTo>
                    <a:pt x="81496" y="76510"/>
                  </a:lnTo>
                  <a:lnTo>
                    <a:pt x="81496" y="68859"/>
                  </a:lnTo>
                  <a:close/>
                </a:path>
                <a:path w="516254" h="100329">
                  <a:moveTo>
                    <a:pt x="81496" y="92243"/>
                  </a:moveTo>
                  <a:lnTo>
                    <a:pt x="0" y="92243"/>
                  </a:lnTo>
                  <a:lnTo>
                    <a:pt x="0" y="99894"/>
                  </a:lnTo>
                  <a:lnTo>
                    <a:pt x="81496" y="99894"/>
                  </a:lnTo>
                  <a:lnTo>
                    <a:pt x="81496" y="922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48366" y="4484370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297" y="0"/>
                  </a:lnTo>
                </a:path>
              </a:pathLst>
            </a:custGeom>
            <a:ln w="2540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48366" y="5133594"/>
              <a:ext cx="852805" cy="0"/>
            </a:xfrm>
            <a:custGeom>
              <a:avLst/>
              <a:gdLst/>
              <a:ahLst/>
              <a:cxnLst/>
              <a:rect l="l" t="t" r="r" b="b"/>
              <a:pathLst>
                <a:path w="852804">
                  <a:moveTo>
                    <a:pt x="0" y="0"/>
                  </a:moveTo>
                  <a:lnTo>
                    <a:pt x="852297" y="0"/>
                  </a:lnTo>
                </a:path>
              </a:pathLst>
            </a:custGeom>
            <a:ln w="25400">
              <a:solidFill>
                <a:srgbClr val="00AF5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447908" y="4190111"/>
              <a:ext cx="1159891" cy="15481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0347706" y="5183504"/>
            <a:ext cx="124142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210" dirty="0">
                <a:solidFill>
                  <a:srgbClr val="25BB6A"/>
                </a:solidFill>
                <a:latin typeface="Verdana"/>
                <a:cs typeface="Verdana"/>
              </a:rPr>
              <a:t>ISP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solidFill>
                  <a:srgbClr val="25BB6A"/>
                </a:solidFill>
                <a:latin typeface="Verdana"/>
                <a:cs typeface="Verdana"/>
              </a:rPr>
              <a:t>connections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78" name="object 78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43" y="1014730"/>
            <a:ext cx="4970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95" dirty="0">
                <a:solidFill>
                  <a:srgbClr val="5AD0B8"/>
                </a:solidFill>
              </a:rPr>
              <a:t>NETWORK</a:t>
            </a:r>
            <a:r>
              <a:rPr sz="3200" spc="-310" dirty="0">
                <a:solidFill>
                  <a:srgbClr val="5AD0B8"/>
                </a:solidFill>
              </a:rPr>
              <a:t> </a:t>
            </a:r>
            <a:r>
              <a:rPr sz="3200" spc="-260" dirty="0">
                <a:solidFill>
                  <a:srgbClr val="5AD0B8"/>
                </a:solidFill>
              </a:rPr>
              <a:t>REQUIREMENTS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99643" y="2750667"/>
            <a:ext cx="7405370" cy="17938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75" dirty="0">
                <a:solidFill>
                  <a:srgbClr val="FFFFFF"/>
                </a:solidFill>
                <a:latin typeface="Verdana"/>
                <a:cs typeface="Verdana"/>
              </a:rPr>
              <a:t>LL </a:t>
            </a:r>
            <a:r>
              <a:rPr sz="1600" spc="-280" dirty="0">
                <a:solidFill>
                  <a:srgbClr val="FFFFFF"/>
                </a:solidFill>
                <a:latin typeface="Verdana"/>
                <a:cs typeface="Verdana"/>
              </a:rPr>
              <a:t>SITES 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1600" spc="8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CONNECTION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ZURE</a:t>
            </a:r>
            <a:endParaRPr sz="160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CONNECTIVITY </a:t>
            </a: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SOLUTION 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HIGHLY</a:t>
            </a:r>
            <a:r>
              <a:rPr sz="16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45" dirty="0">
                <a:solidFill>
                  <a:srgbClr val="FFFFFF"/>
                </a:solidFill>
                <a:latin typeface="Verdana"/>
                <a:cs typeface="Verdana"/>
              </a:rPr>
              <a:t>RELIABLE</a:t>
            </a:r>
            <a:endParaRPr sz="160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ECURITY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600" spc="-2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CONNECTIVITY </a:t>
            </a: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SOLUTION 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6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MAXIMIZED</a:t>
            </a:r>
            <a:endParaRPr sz="160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600" spc="-75" dirty="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SOLUTION 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1600" spc="-70" dirty="0">
                <a:solidFill>
                  <a:srgbClr val="FFFFFF"/>
                </a:solidFill>
                <a:latin typeface="Verdana"/>
                <a:cs typeface="Verdana"/>
              </a:rPr>
              <a:t>WORK </a:t>
            </a:r>
            <a:r>
              <a:rPr sz="1600" spc="-21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600" spc="-2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6144259"/>
            <a:ext cx="764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80" dirty="0">
                <a:solidFill>
                  <a:srgbClr val="FFFFFF"/>
                </a:solidFill>
                <a:latin typeface="Verdana"/>
                <a:cs typeface="Verdana"/>
              </a:rPr>
              <a:t>* </a:t>
            </a:r>
            <a:r>
              <a:rPr sz="1800" spc="-22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On-prem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uses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172.16.0.0-172.31.0.0/16 </a:t>
            </a:r>
            <a:r>
              <a:rPr sz="1800" spc="-180" dirty="0">
                <a:solidFill>
                  <a:srgbClr val="FFFFFF"/>
                </a:solidFill>
                <a:latin typeface="Verdana"/>
                <a:cs typeface="Verdana"/>
              </a:rPr>
              <a:t>IP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block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6" name="object 6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51A5-05B7-4545-90E6-A11A07BE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0"/>
            <a:ext cx="11149013" cy="1354217"/>
          </a:xfrm>
        </p:spPr>
        <p:txBody>
          <a:bodyPr/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Network Requirements for On-Prem To Azure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B3CE-5AC1-4C6D-A830-D619F88F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1582817"/>
            <a:ext cx="11149013" cy="6678751"/>
          </a:xfrm>
        </p:spPr>
        <p:txBody>
          <a:bodyPr/>
          <a:lstStyle/>
          <a:p>
            <a:endParaRPr lang="en-IN" dirty="0">
              <a:highlight>
                <a:srgbClr val="008080"/>
              </a:highlight>
            </a:endParaRPr>
          </a:p>
          <a:p>
            <a:pPr algn="l"/>
            <a:r>
              <a:rPr lang="en-IN" sz="32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Three locations in the USA (Colorado, Wyoming, and Utah )On –Prem to Azure (West-Us) Data centre we can suggest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ExpressRoute connectivity for high reliability and security </a:t>
            </a:r>
          </a:p>
          <a:p>
            <a:pPr algn="l"/>
            <a:endParaRPr lang="en-US" sz="3200" dirty="0">
              <a:solidFill>
                <a:schemeClr val="bg1">
                  <a:lumMod val="95000"/>
                </a:schemeClr>
              </a:solidFill>
              <a:highlight>
                <a:srgbClr val="008080"/>
              </a:highlight>
            </a:endParaRPr>
          </a:p>
          <a:p>
            <a:pPr algn="l"/>
            <a:r>
              <a:rPr lang="en-IN" sz="32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Three locations in Europe (Italy, and 2 in Switzerland ) On –Prem to Azure (Switzerland North )Data centre we can apply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ExpressRoute connectivity for high reliability and security</a:t>
            </a:r>
          </a:p>
          <a:p>
            <a:pPr algn="l"/>
            <a:endParaRPr lang="en-US" sz="3200" dirty="0">
              <a:solidFill>
                <a:schemeClr val="bg1">
                  <a:lumMod val="95000"/>
                </a:schemeClr>
              </a:solidFill>
              <a:highlight>
                <a:srgbClr val="008080"/>
              </a:highlight>
            </a:endParaRPr>
          </a:p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</a:rPr>
              <a:t>Using S2S VPN as a backup for ExpressRoute for all Locations </a:t>
            </a:r>
          </a:p>
          <a:p>
            <a:pPr algn="l"/>
            <a:endParaRPr lang="en-US" sz="3200" dirty="0">
              <a:highlight>
                <a:srgbClr val="00FFFF"/>
              </a:highlight>
            </a:endParaRPr>
          </a:p>
          <a:p>
            <a:pPr algn="l"/>
            <a:r>
              <a:rPr lang="en-US" sz="3200" dirty="0">
                <a:highlight>
                  <a:srgbClr val="008080"/>
                </a:highlight>
              </a:rPr>
              <a:t> </a:t>
            </a:r>
          </a:p>
          <a:p>
            <a:pPr algn="l"/>
            <a:r>
              <a:rPr lang="en-US" sz="3200" dirty="0">
                <a:highlight>
                  <a:srgbClr val="008080"/>
                </a:highlight>
              </a:rPr>
              <a:t>West –Us data center is nearby to all 3 US locations </a:t>
            </a:r>
          </a:p>
          <a:p>
            <a:pPr algn="l"/>
            <a:r>
              <a:rPr lang="en-IN" sz="3200" dirty="0">
                <a:highlight>
                  <a:srgbClr val="008080"/>
                </a:highlight>
              </a:rPr>
              <a:t>Switzerland North data centre is nearby to Europe On-Prem</a:t>
            </a:r>
            <a:endParaRPr lang="en-US" sz="3200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442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649" y="911478"/>
            <a:ext cx="6209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45" dirty="0">
                <a:solidFill>
                  <a:srgbClr val="5AD0B8"/>
                </a:solidFill>
              </a:rPr>
              <a:t>EXISTING </a:t>
            </a:r>
            <a:r>
              <a:rPr sz="3200" spc="-290" dirty="0">
                <a:solidFill>
                  <a:srgbClr val="5AD0B8"/>
                </a:solidFill>
              </a:rPr>
              <a:t>SERVER</a:t>
            </a:r>
            <a:r>
              <a:rPr sz="3200" spc="-204" dirty="0">
                <a:solidFill>
                  <a:srgbClr val="5AD0B8"/>
                </a:solidFill>
              </a:rPr>
              <a:t> </a:t>
            </a:r>
            <a:r>
              <a:rPr sz="3200" spc="-155" dirty="0">
                <a:solidFill>
                  <a:srgbClr val="5AD0B8"/>
                </a:solidFill>
              </a:rPr>
              <a:t>ENVIRONMENT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99643" y="2366521"/>
            <a:ext cx="10775315" cy="237490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260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ERVER</a:t>
            </a:r>
            <a:r>
              <a:rPr sz="16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PECIFICS</a:t>
            </a:r>
            <a:endParaRPr sz="16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URRENTLY </a:t>
            </a:r>
            <a:r>
              <a:rPr sz="1450" spc="-114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INDOWS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2012 R2, 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2016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50" spc="-145" dirty="0">
                <a:solidFill>
                  <a:srgbClr val="FFFFFF"/>
                </a:solidFill>
                <a:latin typeface="Verdana"/>
                <a:cs typeface="Verdana"/>
              </a:rPr>
              <a:t>UBUNTU</a:t>
            </a:r>
            <a:r>
              <a:rPr sz="14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65" dirty="0">
                <a:solidFill>
                  <a:srgbClr val="FFFFFF"/>
                </a:solidFill>
                <a:latin typeface="Verdana"/>
                <a:cs typeface="Verdana"/>
              </a:rPr>
              <a:t>SERVERS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HERE 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600 </a:t>
            </a:r>
            <a:r>
              <a:rPr sz="1450" spc="-165" dirty="0">
                <a:solidFill>
                  <a:srgbClr val="FFFFFF"/>
                </a:solidFill>
                <a:latin typeface="Verdana"/>
                <a:cs typeface="Verdana"/>
              </a:rPr>
              <a:t>SERVERS </a:t>
            </a:r>
            <a:r>
              <a:rPr sz="1450" spc="-14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DATACENTERS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LL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YPER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-V </a:t>
            </a:r>
            <a:r>
              <a:rPr sz="1450" spc="-170" dirty="0">
                <a:solidFill>
                  <a:srgbClr val="FFFFFF"/>
                </a:solidFill>
                <a:latin typeface="Verdana"/>
                <a:cs typeface="Verdana"/>
              </a:rPr>
              <a:t>HOSTS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RUN 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INDOWS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2012 R2 </a:t>
            </a:r>
            <a:r>
              <a:rPr sz="1450" spc="-19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YPER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-V</a:t>
            </a:r>
            <a:endParaRPr sz="1800" dirty="0">
              <a:latin typeface="Verdana"/>
              <a:cs typeface="Verdan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70" dirty="0">
                <a:solidFill>
                  <a:srgbClr val="FFFFFF"/>
                </a:solidFill>
                <a:latin typeface="Verdana"/>
                <a:cs typeface="Verdana"/>
              </a:rPr>
              <a:t>ERVERS 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450" spc="25" dirty="0">
                <a:solidFill>
                  <a:srgbClr val="FFFFFF"/>
                </a:solidFill>
                <a:latin typeface="Verdana"/>
                <a:cs typeface="Verdana"/>
              </a:rPr>
              <a:t>MANAGED </a:t>
            </a:r>
            <a:r>
              <a:rPr sz="1450" spc="-19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65" dirty="0">
                <a:solidFill>
                  <a:srgbClr val="FFFFFF"/>
                </a:solidFill>
                <a:latin typeface="Verdana"/>
                <a:cs typeface="Verdana"/>
              </a:rPr>
              <a:t>YSTEM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ENTER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PERATIONS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15" dirty="0">
                <a:solidFill>
                  <a:srgbClr val="FFFFFF"/>
                </a:solidFill>
                <a:latin typeface="Verdana"/>
                <a:cs typeface="Verdana"/>
              </a:rPr>
              <a:t>ANAGER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65" dirty="0">
                <a:solidFill>
                  <a:srgbClr val="FFFFFF"/>
                </a:solidFill>
                <a:latin typeface="Verdana"/>
                <a:cs typeface="Verdana"/>
              </a:rPr>
              <a:t>YSTEM 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ENTER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ONFIGURATION 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50" spc="15" dirty="0">
                <a:solidFill>
                  <a:srgbClr val="FFFFFF"/>
                </a:solidFill>
                <a:latin typeface="Verdana"/>
                <a:cs typeface="Verdana"/>
              </a:rPr>
              <a:t>ANAGER</a:t>
            </a:r>
            <a:endParaRPr sz="145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52441" y="220916"/>
            <a:ext cx="929005" cy="902969"/>
            <a:chOff x="11152441" y="220916"/>
            <a:chExt cx="929005" cy="902969"/>
          </a:xfrm>
        </p:grpSpPr>
        <p:sp>
          <p:nvSpPr>
            <p:cNvPr id="5" name="object 5"/>
            <p:cNvSpPr/>
            <p:nvPr/>
          </p:nvSpPr>
          <p:spPr>
            <a:xfrm>
              <a:off x="11155680" y="224028"/>
              <a:ext cx="922020" cy="896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52441" y="220916"/>
              <a:ext cx="928751" cy="9024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54029" y="222504"/>
              <a:ext cx="925830" cy="899794"/>
            </a:xfrm>
            <a:custGeom>
              <a:avLst/>
              <a:gdLst/>
              <a:ahLst/>
              <a:cxnLst/>
              <a:rect l="l" t="t" r="r" b="b"/>
              <a:pathLst>
                <a:path w="925829" h="899794">
                  <a:moveTo>
                    <a:pt x="449706" y="0"/>
                  </a:moveTo>
                  <a:lnTo>
                    <a:pt x="475996" y="0"/>
                  </a:lnTo>
                  <a:lnTo>
                    <a:pt x="521716" y="2286"/>
                  </a:lnTo>
                  <a:lnTo>
                    <a:pt x="566293" y="9144"/>
                  </a:lnTo>
                  <a:lnTo>
                    <a:pt x="609726" y="20193"/>
                  </a:lnTo>
                  <a:lnTo>
                    <a:pt x="650748" y="35432"/>
                  </a:lnTo>
                  <a:lnTo>
                    <a:pt x="690245" y="54101"/>
                  </a:lnTo>
                  <a:lnTo>
                    <a:pt x="727201" y="76835"/>
                  </a:lnTo>
                  <a:lnTo>
                    <a:pt x="761873" y="102743"/>
                  </a:lnTo>
                  <a:lnTo>
                    <a:pt x="793750" y="131825"/>
                  </a:lnTo>
                  <a:lnTo>
                    <a:pt x="822832" y="163575"/>
                  </a:lnTo>
                  <a:lnTo>
                    <a:pt x="848741" y="198247"/>
                  </a:lnTo>
                  <a:lnTo>
                    <a:pt x="871474" y="235331"/>
                  </a:lnTo>
                  <a:lnTo>
                    <a:pt x="890143" y="274700"/>
                  </a:lnTo>
                  <a:lnTo>
                    <a:pt x="905255" y="315722"/>
                  </a:lnTo>
                  <a:lnTo>
                    <a:pt x="916431" y="359156"/>
                  </a:lnTo>
                  <a:lnTo>
                    <a:pt x="923163" y="403733"/>
                  </a:lnTo>
                  <a:lnTo>
                    <a:pt x="925576" y="449580"/>
                  </a:lnTo>
                  <a:lnTo>
                    <a:pt x="923163" y="495808"/>
                  </a:lnTo>
                  <a:lnTo>
                    <a:pt x="916431" y="540385"/>
                  </a:lnTo>
                  <a:lnTo>
                    <a:pt x="905255" y="583438"/>
                  </a:lnTo>
                  <a:lnTo>
                    <a:pt x="890143" y="624840"/>
                  </a:lnTo>
                  <a:lnTo>
                    <a:pt x="871347" y="663829"/>
                  </a:lnTo>
                  <a:lnTo>
                    <a:pt x="848741" y="700913"/>
                  </a:lnTo>
                  <a:lnTo>
                    <a:pt x="822832" y="735584"/>
                  </a:lnTo>
                  <a:lnTo>
                    <a:pt x="793750" y="767461"/>
                  </a:lnTo>
                  <a:lnTo>
                    <a:pt x="761873" y="796544"/>
                  </a:lnTo>
                  <a:lnTo>
                    <a:pt x="727201" y="822325"/>
                  </a:lnTo>
                  <a:lnTo>
                    <a:pt x="690245" y="845058"/>
                  </a:lnTo>
                  <a:lnTo>
                    <a:pt x="650748" y="863854"/>
                  </a:lnTo>
                  <a:lnTo>
                    <a:pt x="609726" y="878967"/>
                  </a:lnTo>
                  <a:lnTo>
                    <a:pt x="566293" y="890143"/>
                  </a:lnTo>
                  <a:lnTo>
                    <a:pt x="521716" y="896874"/>
                  </a:lnTo>
                  <a:lnTo>
                    <a:pt x="475996" y="899287"/>
                  </a:lnTo>
                  <a:lnTo>
                    <a:pt x="449706" y="899287"/>
                  </a:lnTo>
                  <a:lnTo>
                    <a:pt x="403860" y="896874"/>
                  </a:lnTo>
                  <a:lnTo>
                    <a:pt x="359282" y="890143"/>
                  </a:lnTo>
                  <a:lnTo>
                    <a:pt x="315849" y="878967"/>
                  </a:lnTo>
                  <a:lnTo>
                    <a:pt x="274827" y="863854"/>
                  </a:lnTo>
                  <a:lnTo>
                    <a:pt x="235457" y="845058"/>
                  </a:lnTo>
                  <a:lnTo>
                    <a:pt x="198374" y="822325"/>
                  </a:lnTo>
                  <a:lnTo>
                    <a:pt x="163702" y="796544"/>
                  </a:lnTo>
                  <a:lnTo>
                    <a:pt x="131952" y="767461"/>
                  </a:lnTo>
                  <a:lnTo>
                    <a:pt x="102870" y="735584"/>
                  </a:lnTo>
                  <a:lnTo>
                    <a:pt x="76962" y="700913"/>
                  </a:lnTo>
                  <a:lnTo>
                    <a:pt x="54228" y="663829"/>
                  </a:lnTo>
                  <a:lnTo>
                    <a:pt x="35560" y="624840"/>
                  </a:lnTo>
                  <a:lnTo>
                    <a:pt x="20320" y="583438"/>
                  </a:lnTo>
                  <a:lnTo>
                    <a:pt x="9271" y="540385"/>
                  </a:lnTo>
                  <a:lnTo>
                    <a:pt x="2413" y="495808"/>
                  </a:lnTo>
                  <a:lnTo>
                    <a:pt x="0" y="449580"/>
                  </a:lnTo>
                  <a:lnTo>
                    <a:pt x="2413" y="403733"/>
                  </a:lnTo>
                  <a:lnTo>
                    <a:pt x="9271" y="359156"/>
                  </a:lnTo>
                  <a:lnTo>
                    <a:pt x="20320" y="315722"/>
                  </a:lnTo>
                  <a:lnTo>
                    <a:pt x="35560" y="274700"/>
                  </a:lnTo>
                  <a:lnTo>
                    <a:pt x="54228" y="235331"/>
                  </a:lnTo>
                  <a:lnTo>
                    <a:pt x="76962" y="198247"/>
                  </a:lnTo>
                  <a:lnTo>
                    <a:pt x="102870" y="163575"/>
                  </a:lnTo>
                  <a:lnTo>
                    <a:pt x="131952" y="131825"/>
                  </a:lnTo>
                  <a:lnTo>
                    <a:pt x="163702" y="102743"/>
                  </a:lnTo>
                  <a:lnTo>
                    <a:pt x="198374" y="76835"/>
                  </a:lnTo>
                  <a:lnTo>
                    <a:pt x="235457" y="54101"/>
                  </a:lnTo>
                  <a:lnTo>
                    <a:pt x="274827" y="35432"/>
                  </a:lnTo>
                  <a:lnTo>
                    <a:pt x="315849" y="20193"/>
                  </a:lnTo>
                  <a:lnTo>
                    <a:pt x="359282" y="9144"/>
                  </a:lnTo>
                  <a:lnTo>
                    <a:pt x="403860" y="2286"/>
                  </a:lnTo>
                  <a:lnTo>
                    <a:pt x="449706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51A5-05B7-4545-90E6-A11A07BE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1" y="228600"/>
            <a:ext cx="11149013" cy="677108"/>
          </a:xfrm>
        </p:spPr>
        <p:txBody>
          <a:bodyPr/>
          <a:lstStyle/>
          <a:p>
            <a:r>
              <a:rPr lang="en-US" sz="4400" spc="-345" dirty="0">
                <a:highlight>
                  <a:srgbClr val="008080"/>
                </a:highlight>
              </a:rPr>
              <a:t>EXISTING </a:t>
            </a:r>
            <a:r>
              <a:rPr lang="en-US" sz="4400" spc="-290" dirty="0">
                <a:highlight>
                  <a:srgbClr val="008080"/>
                </a:highlight>
              </a:rPr>
              <a:t>SERVER</a:t>
            </a:r>
            <a:r>
              <a:rPr lang="en-US" sz="4400" spc="-204" dirty="0">
                <a:highlight>
                  <a:srgbClr val="008080"/>
                </a:highlight>
              </a:rPr>
              <a:t> </a:t>
            </a:r>
            <a:r>
              <a:rPr lang="en-US" sz="4400" spc="-155" dirty="0">
                <a:highlight>
                  <a:srgbClr val="008080"/>
                </a:highlight>
              </a:rPr>
              <a:t>ENVIRONMENT - </a:t>
            </a:r>
            <a:endParaRPr lang="en-US" sz="4400" dirty="0">
              <a:highlight>
                <a:srgbClr val="00808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B3CE-5AC1-4C6D-A830-D619F88F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905708"/>
            <a:ext cx="11149013" cy="6924973"/>
          </a:xfrm>
        </p:spPr>
        <p:txBody>
          <a:bodyPr/>
          <a:lstStyle/>
          <a:p>
            <a:endParaRPr lang="en-IN" dirty="0">
              <a:highlight>
                <a:srgbClr val="008080"/>
              </a:highlight>
            </a:endParaRPr>
          </a:p>
          <a:p>
            <a:pPr algn="l"/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highlight>
                  <a:srgbClr val="008080"/>
                </a:highlight>
              </a:rPr>
              <a:t>Replacing SCOM with Azure Monito - Refactor</a:t>
            </a:r>
          </a:p>
          <a:p>
            <a:pPr algn="l"/>
            <a:endParaRPr lang="en-US" sz="3200" dirty="0">
              <a:solidFill>
                <a:schemeClr val="bg1">
                  <a:lumMod val="85000"/>
                </a:schemeClr>
              </a:solidFill>
              <a:highlight>
                <a:srgbClr val="00FFFF"/>
              </a:highlight>
            </a:endParaRPr>
          </a:p>
          <a:p>
            <a:pPr algn="l"/>
            <a:r>
              <a:rPr lang="en-US" sz="3200" dirty="0">
                <a:solidFill>
                  <a:schemeClr val="bg1">
                    <a:lumMod val="85000"/>
                  </a:schemeClr>
                </a:solidFill>
                <a:highlight>
                  <a:srgbClr val="008080"/>
                </a:highlight>
              </a:rPr>
              <a:t>  </a:t>
            </a:r>
            <a:r>
              <a:rPr lang="en-US" sz="3000" dirty="0">
                <a:solidFill>
                  <a:schemeClr val="bg1"/>
                </a:solidFill>
                <a:highlight>
                  <a:srgbClr val="008080"/>
                </a:highlight>
              </a:rPr>
              <a:t>The best option for our business app teams was to simply start new in Azure Monitor and refactor their monitoring for the new platform</a:t>
            </a:r>
          </a:p>
          <a:p>
            <a:pPr algn="l"/>
            <a:endParaRPr lang="en-US" sz="3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l"/>
            <a:endParaRPr lang="en-US" sz="3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l"/>
            <a:r>
              <a:rPr lang="en-US" sz="3000" dirty="0">
                <a:solidFill>
                  <a:schemeClr val="bg1"/>
                </a:solidFill>
                <a:highlight>
                  <a:srgbClr val="008080"/>
                </a:highlight>
              </a:rPr>
              <a:t>We can both extend SCCM into Azure-based services (PaaS) or put the whole SCCM infrastructure in Azure (IaaS)</a:t>
            </a:r>
          </a:p>
          <a:p>
            <a:pPr algn="l"/>
            <a:endParaRPr lang="en-US" sz="3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algn="l"/>
            <a:r>
              <a:rPr lang="en-US" sz="3000" dirty="0">
                <a:solidFill>
                  <a:schemeClr val="bg1"/>
                </a:solidFill>
                <a:highlight>
                  <a:srgbClr val="008080"/>
                </a:highlight>
              </a:rPr>
              <a:t>The </a:t>
            </a:r>
            <a:r>
              <a:rPr lang="en-US" sz="3000" b="1" dirty="0">
                <a:solidFill>
                  <a:schemeClr val="bg1"/>
                </a:solidFill>
                <a:highlight>
                  <a:srgbClr val="008080"/>
                </a:highlight>
              </a:rPr>
              <a:t>ExtendMigrateToAzure.exe tool</a:t>
            </a:r>
            <a:r>
              <a:rPr lang="en-US" sz="3000" dirty="0">
                <a:solidFill>
                  <a:schemeClr val="bg1"/>
                </a:solidFill>
                <a:highlight>
                  <a:srgbClr val="008080"/>
                </a:highlight>
              </a:rPr>
              <a:t> helps to Extend or Migrate SCCM infra to Azure. </a:t>
            </a:r>
          </a:p>
          <a:p>
            <a:pPr algn="l"/>
            <a:endParaRPr lang="en-US" sz="3200" dirty="0">
              <a:highlight>
                <a:srgbClr val="008080"/>
              </a:highlight>
            </a:endParaRPr>
          </a:p>
          <a:p>
            <a:pPr algn="l"/>
            <a:endParaRPr lang="en-US" sz="3200" dirty="0">
              <a:highlight>
                <a:srgbClr val="008080"/>
              </a:highlight>
            </a:endParaRPr>
          </a:p>
          <a:p>
            <a:pPr algn="l"/>
            <a:endParaRPr lang="en-US" sz="3200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47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43" y="267715"/>
            <a:ext cx="247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85" dirty="0">
                <a:solidFill>
                  <a:srgbClr val="5AD0B8"/>
                </a:solidFill>
              </a:rPr>
              <a:t>INITIATIVE</a:t>
            </a:r>
            <a:r>
              <a:rPr sz="3200" spc="-335" dirty="0">
                <a:solidFill>
                  <a:srgbClr val="5AD0B8"/>
                </a:solidFill>
              </a:rPr>
              <a:t> </a:t>
            </a:r>
            <a:r>
              <a:rPr sz="3200" spc="-290" dirty="0">
                <a:solidFill>
                  <a:srgbClr val="5AD0B8"/>
                </a:solidFill>
              </a:rPr>
              <a:t>#1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99643" y="1742541"/>
            <a:ext cx="8268970" cy="25330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NFRASTRUCTURE </a:t>
            </a:r>
            <a:r>
              <a:rPr sz="1600" spc="-10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600" spc="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ERVICE</a:t>
            </a:r>
            <a:endParaRPr sz="160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spcBef>
                <a:spcPts val="1085"/>
              </a:spcBef>
              <a:buClr>
                <a:srgbClr val="5AD0B8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EQUIREMENTS </a:t>
            </a:r>
            <a:r>
              <a:rPr sz="2000" spc="-120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HASE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Verdana"/>
                <a:cs typeface="Verdana"/>
              </a:rPr>
              <a:t>1)</a:t>
            </a:r>
            <a:endParaRPr sz="200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4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IND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APPLICATIONS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OS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DEPENDENCIES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1800" spc="-2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450" spc="-215" dirty="0">
                <a:solidFill>
                  <a:srgbClr val="FFFFFF"/>
                </a:solidFill>
                <a:latin typeface="Verdana"/>
                <a:cs typeface="Verdana"/>
              </a:rPr>
              <a:t>IFT 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800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225" dirty="0">
                <a:solidFill>
                  <a:srgbClr val="FFFFFF"/>
                </a:solidFill>
                <a:latin typeface="Verdana"/>
                <a:cs typeface="Verdana"/>
              </a:rPr>
              <a:t>HIFT 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sz="1450" spc="-195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10" dirty="0">
                <a:solidFill>
                  <a:srgbClr val="FFFFFF"/>
                </a:solidFill>
                <a:latin typeface="Verdana"/>
                <a:cs typeface="Verdana"/>
              </a:rPr>
              <a:t>REQUIRED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EPLOY </a:t>
            </a:r>
            <a:r>
              <a:rPr sz="1450" spc="7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INDOWS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2016 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sz="1450" spc="-30" dirty="0">
                <a:solidFill>
                  <a:srgbClr val="FFFFFF"/>
                </a:solidFill>
                <a:latin typeface="Verdana"/>
                <a:cs typeface="Verdana"/>
              </a:rPr>
              <a:t>MACHINE </a:t>
            </a:r>
            <a:r>
              <a:rPr sz="1450" spc="-19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RDP</a:t>
            </a:r>
            <a:r>
              <a:rPr sz="18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5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EPLOY </a:t>
            </a:r>
            <a:r>
              <a:rPr sz="1450" spc="30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1800" spc="-1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50" spc="-150" dirty="0">
                <a:solidFill>
                  <a:srgbClr val="FFFFFF"/>
                </a:solidFill>
                <a:latin typeface="Verdana"/>
                <a:cs typeface="Verdana"/>
              </a:rPr>
              <a:t>BUNTU 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50" spc="-155" dirty="0">
                <a:solidFill>
                  <a:srgbClr val="FFFFFF"/>
                </a:solidFill>
                <a:latin typeface="Verdana"/>
                <a:cs typeface="Verdana"/>
              </a:rPr>
              <a:t>ERVER 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sz="1450" spc="-35" dirty="0">
                <a:solidFill>
                  <a:srgbClr val="FFFFFF"/>
                </a:solidFill>
                <a:latin typeface="Verdana"/>
                <a:cs typeface="Verdana"/>
              </a:rPr>
              <a:t>MACHINE </a:t>
            </a:r>
            <a:r>
              <a:rPr sz="1450" spc="-19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800" spc="-265" dirty="0">
                <a:solidFill>
                  <a:srgbClr val="FFFFFF"/>
                </a:solidFill>
                <a:latin typeface="Verdana"/>
                <a:cs typeface="Verdana"/>
              </a:rPr>
              <a:t>SSH</a:t>
            </a:r>
            <a:r>
              <a:rPr sz="18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endParaRPr sz="1450" dirty="0">
              <a:latin typeface="Verdana"/>
              <a:cs typeface="Verdana"/>
            </a:endParaRPr>
          </a:p>
          <a:p>
            <a:pPr marL="756285" lvl="1" indent="-287655">
              <a:lnSpc>
                <a:spcPct val="100000"/>
              </a:lnSpc>
              <a:spcBef>
                <a:spcPts val="1030"/>
              </a:spcBef>
              <a:buClr>
                <a:srgbClr val="5AD0B8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50" spc="5" dirty="0">
                <a:solidFill>
                  <a:srgbClr val="FFFFFF"/>
                </a:solidFill>
                <a:latin typeface="Verdana"/>
                <a:cs typeface="Verdana"/>
              </a:rPr>
              <a:t>DD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ADDITIONAL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STORAGE </a:t>
            </a:r>
            <a:r>
              <a:rPr sz="1800" spc="-204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50" spc="-204" dirty="0">
                <a:solidFill>
                  <a:srgbClr val="FFFFFF"/>
                </a:solidFill>
                <a:latin typeface="Verdana"/>
                <a:cs typeface="Verdana"/>
              </a:rPr>
              <a:t>ISKS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450" spc="-18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sz="1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MACHINES</a:t>
            </a:r>
            <a:endParaRPr sz="145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4821" y="59245"/>
            <a:ext cx="927735" cy="902969"/>
            <a:chOff x="11144821" y="59245"/>
            <a:chExt cx="927735" cy="902969"/>
          </a:xfrm>
        </p:grpSpPr>
        <p:sp>
          <p:nvSpPr>
            <p:cNvPr id="5" name="object 5"/>
            <p:cNvSpPr/>
            <p:nvPr/>
          </p:nvSpPr>
          <p:spPr>
            <a:xfrm>
              <a:off x="11148059" y="62483"/>
              <a:ext cx="920496" cy="896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821" y="59245"/>
              <a:ext cx="927226" cy="9025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6408" y="60832"/>
              <a:ext cx="924560" cy="899794"/>
            </a:xfrm>
            <a:custGeom>
              <a:avLst/>
              <a:gdLst/>
              <a:ahLst/>
              <a:cxnLst/>
              <a:rect l="l" t="t" r="r" b="b"/>
              <a:pathLst>
                <a:path w="924559" h="899794">
                  <a:moveTo>
                    <a:pt x="449707" y="0"/>
                  </a:moveTo>
                  <a:lnTo>
                    <a:pt x="474345" y="0"/>
                  </a:lnTo>
                  <a:lnTo>
                    <a:pt x="520192" y="2413"/>
                  </a:lnTo>
                  <a:lnTo>
                    <a:pt x="564769" y="9271"/>
                  </a:lnTo>
                  <a:lnTo>
                    <a:pt x="608202" y="20320"/>
                  </a:lnTo>
                  <a:lnTo>
                    <a:pt x="649224" y="35560"/>
                  </a:lnTo>
                  <a:lnTo>
                    <a:pt x="688594" y="54228"/>
                  </a:lnTo>
                  <a:lnTo>
                    <a:pt x="725677" y="76962"/>
                  </a:lnTo>
                  <a:lnTo>
                    <a:pt x="760349" y="102870"/>
                  </a:lnTo>
                  <a:lnTo>
                    <a:pt x="792099" y="131952"/>
                  </a:lnTo>
                  <a:lnTo>
                    <a:pt x="821182" y="163702"/>
                  </a:lnTo>
                  <a:lnTo>
                    <a:pt x="847090" y="198374"/>
                  </a:lnTo>
                  <a:lnTo>
                    <a:pt x="869823" y="235458"/>
                  </a:lnTo>
                  <a:lnTo>
                    <a:pt x="888492" y="274827"/>
                  </a:lnTo>
                  <a:lnTo>
                    <a:pt x="903732" y="315849"/>
                  </a:lnTo>
                  <a:lnTo>
                    <a:pt x="914781" y="359283"/>
                  </a:lnTo>
                  <a:lnTo>
                    <a:pt x="921639" y="403860"/>
                  </a:lnTo>
                  <a:lnTo>
                    <a:pt x="924051" y="449707"/>
                  </a:lnTo>
                  <a:lnTo>
                    <a:pt x="921639" y="495935"/>
                  </a:lnTo>
                  <a:lnTo>
                    <a:pt x="914781" y="540512"/>
                  </a:lnTo>
                  <a:lnTo>
                    <a:pt x="903732" y="583565"/>
                  </a:lnTo>
                  <a:lnTo>
                    <a:pt x="888492" y="624967"/>
                  </a:lnTo>
                  <a:lnTo>
                    <a:pt x="869823" y="663956"/>
                  </a:lnTo>
                  <a:lnTo>
                    <a:pt x="847090" y="701040"/>
                  </a:lnTo>
                  <a:lnTo>
                    <a:pt x="821182" y="735711"/>
                  </a:lnTo>
                  <a:lnTo>
                    <a:pt x="792099" y="767588"/>
                  </a:lnTo>
                  <a:lnTo>
                    <a:pt x="760349" y="796671"/>
                  </a:lnTo>
                  <a:lnTo>
                    <a:pt x="725677" y="822452"/>
                  </a:lnTo>
                  <a:lnTo>
                    <a:pt x="688594" y="845185"/>
                  </a:lnTo>
                  <a:lnTo>
                    <a:pt x="649224" y="863981"/>
                  </a:lnTo>
                  <a:lnTo>
                    <a:pt x="608202" y="879094"/>
                  </a:lnTo>
                  <a:lnTo>
                    <a:pt x="564769" y="890270"/>
                  </a:lnTo>
                  <a:lnTo>
                    <a:pt x="520192" y="897001"/>
                  </a:lnTo>
                  <a:lnTo>
                    <a:pt x="474345" y="899414"/>
                  </a:lnTo>
                  <a:lnTo>
                    <a:pt x="449707" y="899414"/>
                  </a:lnTo>
                  <a:lnTo>
                    <a:pt x="403860" y="897001"/>
                  </a:lnTo>
                  <a:lnTo>
                    <a:pt x="359283" y="890270"/>
                  </a:lnTo>
                  <a:lnTo>
                    <a:pt x="315849" y="879094"/>
                  </a:lnTo>
                  <a:lnTo>
                    <a:pt x="274827" y="863981"/>
                  </a:lnTo>
                  <a:lnTo>
                    <a:pt x="235458" y="845185"/>
                  </a:lnTo>
                  <a:lnTo>
                    <a:pt x="198374" y="822452"/>
                  </a:lnTo>
                  <a:lnTo>
                    <a:pt x="163702" y="796671"/>
                  </a:lnTo>
                  <a:lnTo>
                    <a:pt x="131952" y="767588"/>
                  </a:lnTo>
                  <a:lnTo>
                    <a:pt x="102870" y="735711"/>
                  </a:lnTo>
                  <a:lnTo>
                    <a:pt x="76962" y="701040"/>
                  </a:lnTo>
                  <a:lnTo>
                    <a:pt x="54229" y="663956"/>
                  </a:lnTo>
                  <a:lnTo>
                    <a:pt x="35560" y="624967"/>
                  </a:lnTo>
                  <a:lnTo>
                    <a:pt x="20320" y="583565"/>
                  </a:lnTo>
                  <a:lnTo>
                    <a:pt x="9271" y="540512"/>
                  </a:lnTo>
                  <a:lnTo>
                    <a:pt x="2413" y="495935"/>
                  </a:lnTo>
                  <a:lnTo>
                    <a:pt x="0" y="449707"/>
                  </a:lnTo>
                  <a:lnTo>
                    <a:pt x="2413" y="403860"/>
                  </a:lnTo>
                  <a:lnTo>
                    <a:pt x="9271" y="359283"/>
                  </a:lnTo>
                  <a:lnTo>
                    <a:pt x="20320" y="315849"/>
                  </a:lnTo>
                  <a:lnTo>
                    <a:pt x="35560" y="274827"/>
                  </a:lnTo>
                  <a:lnTo>
                    <a:pt x="54229" y="235458"/>
                  </a:lnTo>
                  <a:lnTo>
                    <a:pt x="76962" y="198374"/>
                  </a:lnTo>
                  <a:lnTo>
                    <a:pt x="102870" y="163702"/>
                  </a:lnTo>
                  <a:lnTo>
                    <a:pt x="131952" y="131952"/>
                  </a:lnTo>
                  <a:lnTo>
                    <a:pt x="163702" y="102870"/>
                  </a:lnTo>
                  <a:lnTo>
                    <a:pt x="198374" y="76962"/>
                  </a:lnTo>
                  <a:lnTo>
                    <a:pt x="235458" y="54228"/>
                  </a:lnTo>
                  <a:lnTo>
                    <a:pt x="274827" y="35560"/>
                  </a:lnTo>
                  <a:lnTo>
                    <a:pt x="315849" y="20320"/>
                  </a:lnTo>
                  <a:lnTo>
                    <a:pt x="359283" y="9271"/>
                  </a:lnTo>
                  <a:lnTo>
                    <a:pt x="403860" y="2413"/>
                  </a:lnTo>
                  <a:lnTo>
                    <a:pt x="449707" y="0"/>
                  </a:lnTo>
                  <a:close/>
                </a:path>
              </a:pathLst>
            </a:custGeom>
            <a:ln w="3175">
              <a:solidFill>
                <a:srgbClr val="71A3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Ed_2012_Template_16x9">
  <a:themeElements>
    <a:clrScheme name="Custom 21">
      <a:dk1>
        <a:srgbClr val="363535"/>
      </a:dk1>
      <a:lt1>
        <a:srgbClr val="FFFFFF"/>
      </a:lt1>
      <a:dk2>
        <a:srgbClr val="1D4C7C"/>
      </a:dk2>
      <a:lt2>
        <a:srgbClr val="3397D3"/>
      </a:lt2>
      <a:accent1>
        <a:srgbClr val="3397D3"/>
      </a:accent1>
      <a:accent2>
        <a:srgbClr val="8E499C"/>
      </a:accent2>
      <a:accent3>
        <a:srgbClr val="ED5326"/>
      </a:accent3>
      <a:accent4>
        <a:srgbClr val="3BBEB4"/>
      </a:accent4>
      <a:accent5>
        <a:srgbClr val="94C949"/>
      </a:accent5>
      <a:accent6>
        <a:srgbClr val="E7B921"/>
      </a:accent6>
      <a:hlink>
        <a:srgbClr val="1D4C7C"/>
      </a:hlink>
      <a:folHlink>
        <a:srgbClr val="E7B921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rgbClr val="FFFFFF">
                <a:alpha val="98824"/>
              </a:srgbClr>
            </a:soli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 dirty="0" err="1" smtClean="0">
            <a:solidFill>
              <a:schemeClr val="tx1">
                <a:alpha val="99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4682</TotalTime>
  <Words>1187</Words>
  <Application>Microsoft Office PowerPoint</Application>
  <PresentationFormat>Widescreen</PresentationFormat>
  <Paragraphs>156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Carlito</vt:lpstr>
      <vt:lpstr>Gothic Uralic</vt:lpstr>
      <vt:lpstr>Segoe UI</vt:lpstr>
      <vt:lpstr>Segoe UI Light</vt:lpstr>
      <vt:lpstr>Trebuchet MS</vt:lpstr>
      <vt:lpstr>Verdana</vt:lpstr>
      <vt:lpstr>Wingdings</vt:lpstr>
      <vt:lpstr>Office Theme</vt:lpstr>
      <vt:lpstr>TechEd_2012_Template_16x9</vt:lpstr>
      <vt:lpstr>ALPHA SKI AZURE MIGRATION PROJECT  CASE STUDY</vt:lpstr>
      <vt:lpstr>ALPHA SKI</vt:lpstr>
      <vt:lpstr>REASONS TO MOVE TO THE CLOUD</vt:lpstr>
      <vt:lpstr>CURRENT NETWORK ARCHITECTURE</vt:lpstr>
      <vt:lpstr>NETWORK REQUIREMENTS</vt:lpstr>
      <vt:lpstr>Network Requirements for On-Prem To Azure </vt:lpstr>
      <vt:lpstr>EXISTING SERVER ENVIRONMENT</vt:lpstr>
      <vt:lpstr>EXISTING SERVER ENVIRONMENT - </vt:lpstr>
      <vt:lpstr>INITIATIVE #1</vt:lpstr>
      <vt:lpstr>Implementation Flow- Initiative #1</vt:lpstr>
      <vt:lpstr>INITIATIVE #2</vt:lpstr>
      <vt:lpstr>Implementation Flow- Initiative #2</vt:lpstr>
      <vt:lpstr>INITIATIVE #3</vt:lpstr>
      <vt:lpstr>Implementation Flow –- Initiative #3</vt:lpstr>
      <vt:lpstr>INITIATIVE #4</vt:lpstr>
      <vt:lpstr>Implementation Flow-Move Data to the Cloud   Initiative #4   </vt:lpstr>
      <vt:lpstr>INITIATIVE #5</vt:lpstr>
      <vt:lpstr>Implementation Flow-Move Data to the Cloud   Initiative #5</vt:lpstr>
      <vt:lpstr>AZURE MIGRATION PLAN</vt:lpstr>
      <vt:lpstr>BEST WISHES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Prakash V</dc:creator>
  <cp:lastModifiedBy>G Santhanakrishnan</cp:lastModifiedBy>
  <cp:revision>21</cp:revision>
  <dcterms:created xsi:type="dcterms:W3CDTF">2021-09-14T15:17:15Z</dcterms:created>
  <dcterms:modified xsi:type="dcterms:W3CDTF">2021-09-19T15:24:35Z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2021-09-14T00:00:00Z</vt:filetime>
  </property>
  <property fmtid="{D5CDD505-2E9C-101B-9397-08002B2CF9AE}" pid="5" name="DLPManualFileClassification">
    <vt:lpwstr>{1A067545-A4E2-4FA1-8094-0D7902669705}</vt:lpwstr>
  </property>
  <property fmtid="{D5CDD505-2E9C-101B-9397-08002B2CF9AE}" pid="6" name="DLPManualFileClassificationLastModifiedBy">
    <vt:lpwstr>TECHMAHINDRA\GS105777</vt:lpwstr>
  </property>
  <property fmtid="{D5CDD505-2E9C-101B-9397-08002B2CF9AE}" pid="7" name="DLPManualFileClassificationLastModificationDate">
    <vt:lpwstr>1631896701</vt:lpwstr>
  </property>
  <property fmtid="{D5CDD505-2E9C-101B-9397-08002B2CF9AE}" pid="8" name="DLPManualFileClassificationVersion">
    <vt:lpwstr>11.6.0.76</vt:lpwstr>
  </property>
</Properties>
</file>